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ssistant Regular" panose="020B0604020202020204" charset="-79"/>
      <p:regular r:id="rId23"/>
    </p:embeddedFont>
    <p:embeddedFont>
      <p:font typeface="Calibri" panose="020F0502020204030204" pitchFamily="34" charset="0"/>
      <p:regular r:id="rId24"/>
      <p:bold r:id="rId25"/>
      <p:italic r:id="rId26"/>
      <p:boldItalic r:id="rId27"/>
    </p:embeddedFont>
    <p:embeddedFont>
      <p:font typeface="Heebo Black" pitchFamily="2" charset="-79"/>
      <p:regular r:id="rId28"/>
      <p:bold r:id="rId29"/>
    </p:embeddedFont>
    <p:embeddedFont>
      <p:font typeface="Poppins" panose="00000500000000000000" pitchFamily="2" charset="0"/>
      <p:regular r:id="rId30"/>
      <p:bold r:id="rId31"/>
      <p:italic r:id="rId32"/>
      <p:boldItalic r:id="rId33"/>
    </p:embeddedFont>
    <p:embeddedFont>
      <p:font typeface="Poppins Bold" panose="00000800000000000000"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vimeo.com/1068236065/b22c94a090"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mailto:yesirat.sanni_ug2023@ashoka.edu.in" TargetMode="Externa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hyperlink" Target="https://github.com/Habeeboss/JobCoach.g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618686" y="-7297376"/>
            <a:ext cx="20590236" cy="2059023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10428699" y="1947760"/>
            <a:ext cx="6526261" cy="11839022"/>
          </a:xfrm>
          <a:custGeom>
            <a:avLst/>
            <a:gdLst/>
            <a:ahLst/>
            <a:cxnLst/>
            <a:rect l="l" t="t" r="r" b="b"/>
            <a:pathLst>
              <a:path w="6526261" h="11839022">
                <a:moveTo>
                  <a:pt x="0" y="0"/>
                </a:moveTo>
                <a:lnTo>
                  <a:pt x="6526261" y="0"/>
                </a:lnTo>
                <a:lnTo>
                  <a:pt x="6526261" y="11839022"/>
                </a:lnTo>
                <a:lnTo>
                  <a:pt x="0" y="11839022"/>
                </a:lnTo>
                <a:lnTo>
                  <a:pt x="0" y="0"/>
                </a:lnTo>
                <a:close/>
              </a:path>
            </a:pathLst>
          </a:custGeom>
          <a:blipFill>
            <a:blip r:embed="rId2"/>
            <a:stretch>
              <a:fillRect/>
            </a:stretch>
          </a:blipFill>
        </p:spPr>
      </p:sp>
      <p:grpSp>
        <p:nvGrpSpPr>
          <p:cNvPr id="6" name="Group 6"/>
          <p:cNvGrpSpPr/>
          <p:nvPr/>
        </p:nvGrpSpPr>
        <p:grpSpPr>
          <a:xfrm>
            <a:off x="710303" y="6479010"/>
            <a:ext cx="4877194" cy="965919"/>
            <a:chOff x="0" y="0"/>
            <a:chExt cx="1140376" cy="225849"/>
          </a:xfrm>
        </p:grpSpPr>
        <p:sp>
          <p:nvSpPr>
            <p:cNvPr id="7" name="Freeform 7"/>
            <p:cNvSpPr/>
            <p:nvPr/>
          </p:nvSpPr>
          <p:spPr>
            <a:xfrm>
              <a:off x="0" y="0"/>
              <a:ext cx="1140376" cy="225849"/>
            </a:xfrm>
            <a:custGeom>
              <a:avLst/>
              <a:gdLst/>
              <a:ahLst/>
              <a:cxnLst/>
              <a:rect l="l" t="t" r="r" b="b"/>
              <a:pathLst>
                <a:path w="1140376" h="225849">
                  <a:moveTo>
                    <a:pt x="112925" y="0"/>
                  </a:moveTo>
                  <a:lnTo>
                    <a:pt x="1027451" y="0"/>
                  </a:lnTo>
                  <a:cubicBezTo>
                    <a:pt x="1057401" y="0"/>
                    <a:pt x="1086124" y="11897"/>
                    <a:pt x="1107301" y="33075"/>
                  </a:cubicBezTo>
                  <a:cubicBezTo>
                    <a:pt x="1128479" y="54252"/>
                    <a:pt x="1140376" y="82975"/>
                    <a:pt x="1140376" y="112925"/>
                  </a:cubicBezTo>
                  <a:lnTo>
                    <a:pt x="1140376" y="112925"/>
                  </a:lnTo>
                  <a:cubicBezTo>
                    <a:pt x="1140376" y="142874"/>
                    <a:pt x="1128479" y="171597"/>
                    <a:pt x="1107301" y="192775"/>
                  </a:cubicBezTo>
                  <a:cubicBezTo>
                    <a:pt x="1086124" y="213952"/>
                    <a:pt x="1057401" y="225849"/>
                    <a:pt x="1027451" y="225849"/>
                  </a:cubicBezTo>
                  <a:lnTo>
                    <a:pt x="112925" y="225849"/>
                  </a:lnTo>
                  <a:cubicBezTo>
                    <a:pt x="82975" y="225849"/>
                    <a:pt x="54252" y="213952"/>
                    <a:pt x="33075" y="192775"/>
                  </a:cubicBezTo>
                  <a:cubicBezTo>
                    <a:pt x="11897" y="171597"/>
                    <a:pt x="0" y="142874"/>
                    <a:pt x="0" y="112925"/>
                  </a:cubicBezTo>
                  <a:lnTo>
                    <a:pt x="0" y="112925"/>
                  </a:lnTo>
                  <a:cubicBezTo>
                    <a:pt x="0" y="82975"/>
                    <a:pt x="11897" y="54252"/>
                    <a:pt x="33075" y="33075"/>
                  </a:cubicBezTo>
                  <a:cubicBezTo>
                    <a:pt x="54252" y="11897"/>
                    <a:pt x="82975" y="0"/>
                    <a:pt x="112925" y="0"/>
                  </a:cubicBezTo>
                  <a:close/>
                </a:path>
              </a:pathLst>
            </a:custGeom>
            <a:solidFill>
              <a:srgbClr val="FFFFFF"/>
            </a:solidFill>
          </p:spPr>
        </p:sp>
        <p:sp>
          <p:nvSpPr>
            <p:cNvPr id="8" name="TextBox 8"/>
            <p:cNvSpPr txBox="1"/>
            <p:nvPr/>
          </p:nvSpPr>
          <p:spPr>
            <a:xfrm>
              <a:off x="0" y="-57150"/>
              <a:ext cx="1140376" cy="282999"/>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6650621" y="764048"/>
            <a:ext cx="608679" cy="608679"/>
            <a:chOff x="0" y="0"/>
            <a:chExt cx="285198" cy="285198"/>
          </a:xfrm>
        </p:grpSpPr>
        <p:sp>
          <p:nvSpPr>
            <p:cNvPr id="10" name="Freeform 10"/>
            <p:cNvSpPr/>
            <p:nvPr/>
          </p:nvSpPr>
          <p:spPr>
            <a:xfrm>
              <a:off x="0" y="0"/>
              <a:ext cx="285198" cy="285198"/>
            </a:xfrm>
            <a:custGeom>
              <a:avLst/>
              <a:gdLst/>
              <a:ahLst/>
              <a:cxnLst/>
              <a:rect l="l" t="t" r="r" b="b"/>
              <a:pathLst>
                <a:path w="285198" h="285198">
                  <a:moveTo>
                    <a:pt x="142599" y="0"/>
                  </a:moveTo>
                  <a:lnTo>
                    <a:pt x="142599" y="0"/>
                  </a:lnTo>
                  <a:cubicBezTo>
                    <a:pt x="180419" y="0"/>
                    <a:pt x="216689" y="15024"/>
                    <a:pt x="243432" y="41766"/>
                  </a:cubicBezTo>
                  <a:cubicBezTo>
                    <a:pt x="270174" y="68509"/>
                    <a:pt x="285198" y="104779"/>
                    <a:pt x="285198" y="142599"/>
                  </a:cubicBezTo>
                  <a:lnTo>
                    <a:pt x="285198" y="142599"/>
                  </a:lnTo>
                  <a:cubicBezTo>
                    <a:pt x="285198" y="221354"/>
                    <a:pt x="221354" y="285198"/>
                    <a:pt x="142599" y="285198"/>
                  </a:cubicBezTo>
                  <a:lnTo>
                    <a:pt x="142599" y="285198"/>
                  </a:lnTo>
                  <a:cubicBezTo>
                    <a:pt x="63844" y="285198"/>
                    <a:pt x="0" y="221354"/>
                    <a:pt x="0" y="142599"/>
                  </a:cubicBezTo>
                  <a:lnTo>
                    <a:pt x="0" y="142599"/>
                  </a:lnTo>
                  <a:cubicBezTo>
                    <a:pt x="0" y="63844"/>
                    <a:pt x="63844" y="0"/>
                    <a:pt x="142599" y="0"/>
                  </a:cubicBezTo>
                  <a:close/>
                </a:path>
              </a:pathLst>
            </a:custGeom>
            <a:gradFill rotWithShape="1">
              <a:gsLst>
                <a:gs pos="0">
                  <a:srgbClr val="240E3D">
                    <a:alpha val="100000"/>
                  </a:srgbClr>
                </a:gs>
                <a:gs pos="100000">
                  <a:srgbClr val="690088">
                    <a:alpha val="100000"/>
                  </a:srgbClr>
                </a:gs>
              </a:gsLst>
              <a:lin ang="0"/>
            </a:gradFill>
            <a:ln cap="sq">
              <a:noFill/>
              <a:prstDash val="solid"/>
              <a:miter/>
            </a:ln>
          </p:spPr>
        </p:sp>
        <p:sp>
          <p:nvSpPr>
            <p:cNvPr id="11" name="TextBox 11"/>
            <p:cNvSpPr txBox="1"/>
            <p:nvPr/>
          </p:nvSpPr>
          <p:spPr>
            <a:xfrm>
              <a:off x="0" y="-57150"/>
              <a:ext cx="285198" cy="342348"/>
            </a:xfrm>
            <a:prstGeom prst="rect">
              <a:avLst/>
            </a:prstGeom>
          </p:spPr>
          <p:txBody>
            <a:bodyPr lIns="50800" tIns="50800" rIns="50800" bIns="50800" rtlCol="0" anchor="ctr"/>
            <a:lstStyle/>
            <a:p>
              <a:pPr algn="ctr">
                <a:lnSpc>
                  <a:spcPts val="2799"/>
                </a:lnSpc>
              </a:pPr>
              <a:endParaRPr/>
            </a:p>
          </p:txBody>
        </p:sp>
      </p:grpSp>
      <p:sp>
        <p:nvSpPr>
          <p:cNvPr id="12" name="TextBox 12"/>
          <p:cNvSpPr txBox="1"/>
          <p:nvPr/>
        </p:nvSpPr>
        <p:spPr>
          <a:xfrm>
            <a:off x="1279279" y="6677807"/>
            <a:ext cx="4308218" cy="495234"/>
          </a:xfrm>
          <a:prstGeom prst="rect">
            <a:avLst/>
          </a:prstGeom>
        </p:spPr>
        <p:txBody>
          <a:bodyPr lIns="0" tIns="0" rIns="0" bIns="0" rtlCol="0" anchor="t">
            <a:spAutoFit/>
          </a:bodyPr>
          <a:lstStyle/>
          <a:p>
            <a:pPr algn="just">
              <a:lnSpc>
                <a:spcPts val="4079"/>
              </a:lnSpc>
            </a:pPr>
            <a:r>
              <a:rPr lang="en-US" sz="2399">
                <a:solidFill>
                  <a:srgbClr val="0F0E0E"/>
                </a:solidFill>
                <a:latin typeface="Poppins"/>
                <a:ea typeface="Poppins"/>
                <a:cs typeface="Poppins"/>
                <a:sym typeface="Poppins"/>
              </a:rPr>
              <a:t>Presented By: Group 5</a:t>
            </a:r>
          </a:p>
        </p:txBody>
      </p:sp>
      <p:sp>
        <p:nvSpPr>
          <p:cNvPr id="13" name="TextBox 13"/>
          <p:cNvSpPr txBox="1"/>
          <p:nvPr/>
        </p:nvSpPr>
        <p:spPr>
          <a:xfrm>
            <a:off x="710303" y="5633218"/>
            <a:ext cx="11526496" cy="425450"/>
          </a:xfrm>
          <a:prstGeom prst="rect">
            <a:avLst/>
          </a:prstGeom>
        </p:spPr>
        <p:txBody>
          <a:bodyPr lIns="0" tIns="0" rIns="0" bIns="0" rtlCol="0" anchor="t">
            <a:spAutoFit/>
          </a:bodyPr>
          <a:lstStyle/>
          <a:p>
            <a:pPr algn="l">
              <a:lnSpc>
                <a:spcPts val="3400"/>
              </a:lnSpc>
            </a:pPr>
            <a:r>
              <a:rPr lang="en-US" sz="2000" spc="848">
                <a:solidFill>
                  <a:srgbClr val="FFFFFF"/>
                </a:solidFill>
                <a:latin typeface="Poppins"/>
                <a:ea typeface="Poppins"/>
                <a:cs typeface="Poppins"/>
                <a:sym typeface="Poppins"/>
              </a:rPr>
              <a:t>AI-POWERED COACHING FOR INCLUSIVE WORKPLACES</a:t>
            </a:r>
          </a:p>
        </p:txBody>
      </p:sp>
      <p:sp>
        <p:nvSpPr>
          <p:cNvPr id="14" name="TextBox 14"/>
          <p:cNvSpPr txBox="1"/>
          <p:nvPr/>
        </p:nvSpPr>
        <p:spPr>
          <a:xfrm>
            <a:off x="858398" y="2997742"/>
            <a:ext cx="9913685" cy="1572829"/>
          </a:xfrm>
          <a:prstGeom prst="rect">
            <a:avLst/>
          </a:prstGeom>
        </p:spPr>
        <p:txBody>
          <a:bodyPr lIns="0" tIns="0" rIns="0" bIns="0" rtlCol="0" anchor="t">
            <a:spAutoFit/>
          </a:bodyPr>
          <a:lstStyle/>
          <a:p>
            <a:pPr algn="l">
              <a:lnSpc>
                <a:spcPts val="11371"/>
              </a:lnSpc>
            </a:pPr>
            <a:r>
              <a:rPr lang="en-US" sz="10627" b="1">
                <a:solidFill>
                  <a:srgbClr val="FFFFFF"/>
                </a:solidFill>
                <a:latin typeface="Poppins Bold"/>
                <a:ea typeface="Poppins Bold"/>
                <a:cs typeface="Poppins Bold"/>
                <a:sym typeface="Poppins Bold"/>
              </a:rPr>
              <a:t>SUPPORTEDGE</a:t>
            </a:r>
          </a:p>
        </p:txBody>
      </p:sp>
      <p:sp>
        <p:nvSpPr>
          <p:cNvPr id="15" name="TextBox 15"/>
          <p:cNvSpPr txBox="1"/>
          <p:nvPr/>
        </p:nvSpPr>
        <p:spPr>
          <a:xfrm>
            <a:off x="1066353" y="8899558"/>
            <a:ext cx="4823423" cy="711134"/>
          </a:xfrm>
          <a:prstGeom prst="rect">
            <a:avLst/>
          </a:prstGeom>
        </p:spPr>
        <p:txBody>
          <a:bodyPr lIns="0" tIns="0" rIns="0" bIns="0" rtlCol="0" anchor="t">
            <a:spAutoFit/>
          </a:bodyPr>
          <a:lstStyle/>
          <a:p>
            <a:pPr algn="l">
              <a:lnSpc>
                <a:spcPts val="2799"/>
              </a:lnSpc>
            </a:pPr>
            <a:r>
              <a:rPr lang="en-US" sz="1999">
                <a:solidFill>
                  <a:srgbClr val="FFFFFF"/>
                </a:solidFill>
                <a:latin typeface="Poppins"/>
                <a:ea typeface="Poppins"/>
                <a:cs typeface="Poppins"/>
                <a:sym typeface="Poppins"/>
              </a:rPr>
              <a:t>Microsoft Innovation Challenge 2025</a:t>
            </a:r>
          </a:p>
          <a:p>
            <a:pPr algn="l">
              <a:lnSpc>
                <a:spcPts val="2799"/>
              </a:lnSpc>
              <a:spcBef>
                <a:spcPct val="0"/>
              </a:spcBef>
            </a:pPr>
            <a:endParaRPr lang="en-US" sz="1999">
              <a:solidFill>
                <a:srgbClr val="FFFFFF"/>
              </a:solidFill>
              <a:latin typeface="Poppins"/>
              <a:ea typeface="Poppins"/>
              <a:cs typeface="Poppins"/>
              <a:sym typeface="Poppins"/>
            </a:endParaRPr>
          </a:p>
        </p:txBody>
      </p:sp>
      <p:sp>
        <p:nvSpPr>
          <p:cNvPr id="16" name="TextBox 16"/>
          <p:cNvSpPr txBox="1"/>
          <p:nvPr/>
        </p:nvSpPr>
        <p:spPr>
          <a:xfrm>
            <a:off x="1023865" y="709645"/>
            <a:ext cx="2438700" cy="1063526"/>
          </a:xfrm>
          <a:prstGeom prst="rect">
            <a:avLst/>
          </a:prstGeom>
        </p:spPr>
        <p:txBody>
          <a:bodyPr lIns="0" tIns="0" rIns="0" bIns="0" rtlCol="0" anchor="t">
            <a:spAutoFit/>
          </a:bodyPr>
          <a:lstStyle/>
          <a:p>
            <a:pPr algn="l">
              <a:lnSpc>
                <a:spcPts val="2799"/>
              </a:lnSpc>
            </a:pPr>
            <a:r>
              <a:rPr lang="en-US" sz="1999" b="1" dirty="0">
                <a:solidFill>
                  <a:srgbClr val="FFFFFF"/>
                </a:solidFill>
                <a:latin typeface="Poppins Bold"/>
                <a:ea typeface="Poppins Bold"/>
                <a:cs typeface="Poppins Bold"/>
                <a:sym typeface="Poppins Bold"/>
              </a:rPr>
              <a:t>BHARATH:</a:t>
            </a:r>
          </a:p>
          <a:p>
            <a:pPr algn="l">
              <a:lnSpc>
                <a:spcPts val="2799"/>
              </a:lnSpc>
            </a:pPr>
            <a:r>
              <a:rPr lang="en-US" sz="1999" b="1" dirty="0">
                <a:solidFill>
                  <a:srgbClr val="FFFFFF"/>
                </a:solidFill>
                <a:latin typeface="Poppins Bold"/>
                <a:ea typeface="Poppins Bold"/>
                <a:cs typeface="Poppins Bold"/>
                <a:sym typeface="Poppins Bold"/>
              </a:rPr>
              <a:t>DEVELOPER</a:t>
            </a:r>
          </a:p>
          <a:p>
            <a:pPr algn="l">
              <a:lnSpc>
                <a:spcPts val="2799"/>
              </a:lnSpc>
              <a:spcBef>
                <a:spcPct val="0"/>
              </a:spcBef>
            </a:pPr>
            <a:endParaRPr lang="en-US" sz="1999" b="1" dirty="0">
              <a:solidFill>
                <a:srgbClr val="FFFFFF"/>
              </a:solidFill>
              <a:latin typeface="Poppins Bold"/>
              <a:ea typeface="Poppins Bold"/>
              <a:cs typeface="Poppins Bold"/>
              <a:sym typeface="Poppins Bold"/>
            </a:endParaRPr>
          </a:p>
        </p:txBody>
      </p:sp>
      <p:grpSp>
        <p:nvGrpSpPr>
          <p:cNvPr id="17" name="Group 17"/>
          <p:cNvGrpSpPr/>
          <p:nvPr/>
        </p:nvGrpSpPr>
        <p:grpSpPr>
          <a:xfrm>
            <a:off x="15362055" y="5436018"/>
            <a:ext cx="321025" cy="3210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912644" y="2808421"/>
            <a:ext cx="881574" cy="88157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6040518" y="2936295"/>
            <a:ext cx="625825" cy="62582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26" name="TextBox 26"/>
          <p:cNvSpPr txBox="1"/>
          <p:nvPr/>
        </p:nvSpPr>
        <p:spPr>
          <a:xfrm>
            <a:off x="3148796" y="709645"/>
            <a:ext cx="2438700" cy="1768310"/>
          </a:xfrm>
          <a:prstGeom prst="rect">
            <a:avLst/>
          </a:prstGeom>
        </p:spPr>
        <p:txBody>
          <a:bodyPr lIns="0" tIns="0" rIns="0" bIns="0" rtlCol="0" anchor="t">
            <a:spAutoFit/>
          </a:bodyPr>
          <a:lstStyle/>
          <a:p>
            <a:pPr algn="l">
              <a:lnSpc>
                <a:spcPts val="2799"/>
              </a:lnSpc>
            </a:pPr>
            <a:r>
              <a:rPr lang="en-US" sz="1999" b="1">
                <a:solidFill>
                  <a:srgbClr val="FFFFFF"/>
                </a:solidFill>
                <a:latin typeface="Poppins Bold"/>
                <a:ea typeface="Poppins Bold"/>
                <a:cs typeface="Poppins Bold"/>
                <a:sym typeface="Poppins Bold"/>
              </a:rPr>
              <a:t>DEVESH:</a:t>
            </a:r>
          </a:p>
          <a:p>
            <a:pPr algn="l">
              <a:lnSpc>
                <a:spcPts val="2799"/>
              </a:lnSpc>
            </a:pPr>
            <a:r>
              <a:rPr lang="en-US" sz="1999" b="1">
                <a:solidFill>
                  <a:srgbClr val="FFFFFF"/>
                </a:solidFill>
                <a:latin typeface="Poppins Bold"/>
                <a:ea typeface="Poppins Bold"/>
                <a:cs typeface="Poppins Bold"/>
                <a:sym typeface="Poppins Bold"/>
              </a:rPr>
              <a:t>AZURE ENGINEER</a:t>
            </a:r>
          </a:p>
          <a:p>
            <a:pPr algn="l">
              <a:lnSpc>
                <a:spcPts val="2799"/>
              </a:lnSpc>
            </a:pPr>
            <a:endParaRPr lang="en-US" sz="1999" b="1">
              <a:solidFill>
                <a:srgbClr val="FFFFFF"/>
              </a:solidFill>
              <a:latin typeface="Poppins Bold"/>
              <a:ea typeface="Poppins Bold"/>
              <a:cs typeface="Poppins Bold"/>
              <a:sym typeface="Poppins Bold"/>
            </a:endParaRPr>
          </a:p>
          <a:p>
            <a:pPr algn="l">
              <a:lnSpc>
                <a:spcPts val="2799"/>
              </a:lnSpc>
            </a:pPr>
            <a:endParaRPr lang="en-US" sz="1999" b="1">
              <a:solidFill>
                <a:srgbClr val="FFFFFF"/>
              </a:solidFill>
              <a:latin typeface="Poppins Bold"/>
              <a:ea typeface="Poppins Bold"/>
              <a:cs typeface="Poppins Bold"/>
              <a:sym typeface="Poppins Bold"/>
            </a:endParaRPr>
          </a:p>
          <a:p>
            <a:pPr algn="l">
              <a:lnSpc>
                <a:spcPts val="2799"/>
              </a:lnSpc>
              <a:spcBef>
                <a:spcPct val="0"/>
              </a:spcBef>
            </a:pPr>
            <a:endParaRPr lang="en-US" sz="1999" b="1">
              <a:solidFill>
                <a:srgbClr val="FFFFFF"/>
              </a:solidFill>
              <a:latin typeface="Poppins Bold"/>
              <a:ea typeface="Poppins Bold"/>
              <a:cs typeface="Poppins Bold"/>
              <a:sym typeface="Poppins Bold"/>
            </a:endParaRPr>
          </a:p>
        </p:txBody>
      </p:sp>
      <p:sp>
        <p:nvSpPr>
          <p:cNvPr id="27" name="TextBox 27"/>
          <p:cNvSpPr txBox="1"/>
          <p:nvPr/>
        </p:nvSpPr>
        <p:spPr>
          <a:xfrm>
            <a:off x="5815240" y="709645"/>
            <a:ext cx="2438700" cy="1063526"/>
          </a:xfrm>
          <a:prstGeom prst="rect">
            <a:avLst/>
          </a:prstGeom>
        </p:spPr>
        <p:txBody>
          <a:bodyPr lIns="0" tIns="0" rIns="0" bIns="0" rtlCol="0" anchor="t">
            <a:spAutoFit/>
          </a:bodyPr>
          <a:lstStyle/>
          <a:p>
            <a:pPr algn="l">
              <a:lnSpc>
                <a:spcPts val="2799"/>
              </a:lnSpc>
            </a:pPr>
            <a:r>
              <a:rPr lang="en-US" sz="1999" b="1">
                <a:solidFill>
                  <a:srgbClr val="FFFFFF"/>
                </a:solidFill>
                <a:latin typeface="Poppins Bold"/>
                <a:ea typeface="Poppins Bold"/>
                <a:cs typeface="Poppins Bold"/>
                <a:sym typeface="Poppins Bold"/>
              </a:rPr>
              <a:t>HABEEB:</a:t>
            </a:r>
          </a:p>
          <a:p>
            <a:pPr algn="l">
              <a:lnSpc>
                <a:spcPts val="2799"/>
              </a:lnSpc>
            </a:pPr>
            <a:r>
              <a:rPr lang="en-US" sz="1999" b="1">
                <a:solidFill>
                  <a:srgbClr val="FFFFFF"/>
                </a:solidFill>
                <a:latin typeface="Poppins Bold"/>
                <a:ea typeface="Poppins Bold"/>
                <a:cs typeface="Poppins Bold"/>
                <a:sym typeface="Poppins Bold"/>
              </a:rPr>
              <a:t>PROMPT ENGINEER</a:t>
            </a:r>
          </a:p>
          <a:p>
            <a:pPr algn="l">
              <a:lnSpc>
                <a:spcPts val="2799"/>
              </a:lnSpc>
              <a:spcBef>
                <a:spcPct val="0"/>
              </a:spcBef>
            </a:pPr>
            <a:endParaRPr lang="en-US" sz="1999" b="1">
              <a:solidFill>
                <a:srgbClr val="FFFFFF"/>
              </a:solidFill>
              <a:latin typeface="Poppins Bold"/>
              <a:ea typeface="Poppins Bold"/>
              <a:cs typeface="Poppins Bold"/>
              <a:sym typeface="Poppins Bold"/>
            </a:endParaRPr>
          </a:p>
        </p:txBody>
      </p:sp>
      <p:sp>
        <p:nvSpPr>
          <p:cNvPr id="28" name="TextBox 28"/>
          <p:cNvSpPr txBox="1"/>
          <p:nvPr/>
        </p:nvSpPr>
        <p:spPr>
          <a:xfrm>
            <a:off x="8656432" y="709645"/>
            <a:ext cx="2438700" cy="1063526"/>
          </a:xfrm>
          <a:prstGeom prst="rect">
            <a:avLst/>
          </a:prstGeom>
        </p:spPr>
        <p:txBody>
          <a:bodyPr lIns="0" tIns="0" rIns="0" bIns="0" rtlCol="0" anchor="t">
            <a:spAutoFit/>
          </a:bodyPr>
          <a:lstStyle/>
          <a:p>
            <a:pPr algn="l">
              <a:lnSpc>
                <a:spcPts val="2799"/>
              </a:lnSpc>
            </a:pPr>
            <a:r>
              <a:rPr lang="en-US" sz="1999" b="1">
                <a:solidFill>
                  <a:srgbClr val="FFFFFF"/>
                </a:solidFill>
                <a:latin typeface="Poppins Bold"/>
                <a:ea typeface="Poppins Bold"/>
                <a:cs typeface="Poppins Bold"/>
                <a:sym typeface="Poppins Bold"/>
              </a:rPr>
              <a:t>KANIKA:</a:t>
            </a:r>
          </a:p>
          <a:p>
            <a:pPr algn="l">
              <a:lnSpc>
                <a:spcPts val="2799"/>
              </a:lnSpc>
            </a:pPr>
            <a:r>
              <a:rPr lang="en-US" sz="1999" b="1">
                <a:solidFill>
                  <a:srgbClr val="FFFFFF"/>
                </a:solidFill>
                <a:latin typeface="Poppins Bold"/>
                <a:ea typeface="Poppins Bold"/>
                <a:cs typeface="Poppins Bold"/>
                <a:sym typeface="Poppins Bold"/>
              </a:rPr>
              <a:t>AZURE ENGINEER</a:t>
            </a:r>
          </a:p>
          <a:p>
            <a:pPr algn="l">
              <a:lnSpc>
                <a:spcPts val="2799"/>
              </a:lnSpc>
              <a:spcBef>
                <a:spcPct val="0"/>
              </a:spcBef>
            </a:pPr>
            <a:endParaRPr lang="en-US" sz="1999" b="1">
              <a:solidFill>
                <a:srgbClr val="FFFFFF"/>
              </a:solidFill>
              <a:latin typeface="Poppins Bold"/>
              <a:ea typeface="Poppins Bold"/>
              <a:cs typeface="Poppins Bold"/>
              <a:sym typeface="Poppins Bold"/>
            </a:endParaRPr>
          </a:p>
        </p:txBody>
      </p:sp>
      <p:sp>
        <p:nvSpPr>
          <p:cNvPr id="29" name="TextBox 29"/>
          <p:cNvSpPr txBox="1"/>
          <p:nvPr/>
        </p:nvSpPr>
        <p:spPr>
          <a:xfrm>
            <a:off x="11283754" y="684245"/>
            <a:ext cx="3016146" cy="711134"/>
          </a:xfrm>
          <a:prstGeom prst="rect">
            <a:avLst/>
          </a:prstGeom>
        </p:spPr>
        <p:txBody>
          <a:bodyPr lIns="0" tIns="0" rIns="0" bIns="0" rtlCol="0" anchor="t">
            <a:spAutoFit/>
          </a:bodyPr>
          <a:lstStyle/>
          <a:p>
            <a:pPr algn="l">
              <a:lnSpc>
                <a:spcPts val="2799"/>
              </a:lnSpc>
            </a:pPr>
            <a:r>
              <a:rPr lang="en-US" sz="1999" b="1">
                <a:solidFill>
                  <a:srgbClr val="FFFFFF"/>
                </a:solidFill>
                <a:latin typeface="Poppins Bold"/>
                <a:ea typeface="Poppins Bold"/>
                <a:cs typeface="Poppins Bold"/>
                <a:sym typeface="Poppins Bold"/>
              </a:rPr>
              <a:t>YESIRAT:</a:t>
            </a:r>
          </a:p>
          <a:p>
            <a:pPr algn="l">
              <a:lnSpc>
                <a:spcPts val="2799"/>
              </a:lnSpc>
              <a:spcBef>
                <a:spcPct val="0"/>
              </a:spcBef>
            </a:pPr>
            <a:r>
              <a:rPr lang="en-US" sz="1999" b="1">
                <a:solidFill>
                  <a:srgbClr val="FFFFFF"/>
                </a:solidFill>
                <a:latin typeface="Poppins Bold"/>
                <a:ea typeface="Poppins Bold"/>
                <a:cs typeface="Poppins Bold"/>
                <a:sym typeface="Poppins Bold"/>
              </a:rPr>
              <a:t>PROJECT MANAGER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547594" y="1028700"/>
            <a:ext cx="17192813" cy="8553424"/>
          </a:xfrm>
          <a:custGeom>
            <a:avLst/>
            <a:gdLst/>
            <a:ahLst/>
            <a:cxnLst/>
            <a:rect l="l" t="t" r="r" b="b"/>
            <a:pathLst>
              <a:path w="17192813" h="8553424">
                <a:moveTo>
                  <a:pt x="0" y="0"/>
                </a:moveTo>
                <a:lnTo>
                  <a:pt x="17192812" y="0"/>
                </a:lnTo>
                <a:lnTo>
                  <a:pt x="17192812" y="8553424"/>
                </a:lnTo>
                <a:lnTo>
                  <a:pt x="0" y="8553424"/>
                </a:lnTo>
                <a:lnTo>
                  <a:pt x="0" y="0"/>
                </a:lnTo>
                <a:close/>
              </a:path>
            </a:pathLst>
          </a:custGeom>
          <a:blipFill>
            <a:blip r:embed="rId2"/>
            <a:stretch>
              <a:fillRect/>
            </a:stretch>
          </a:blipFill>
        </p:spPr>
      </p:sp>
      <p:sp>
        <p:nvSpPr>
          <p:cNvPr id="3" name="TextBox 3"/>
          <p:cNvSpPr txBox="1"/>
          <p:nvPr/>
        </p:nvSpPr>
        <p:spPr>
          <a:xfrm>
            <a:off x="-1186440" y="319564"/>
            <a:ext cx="11216396" cy="361748"/>
          </a:xfrm>
          <a:prstGeom prst="rect">
            <a:avLst/>
          </a:prstGeom>
        </p:spPr>
        <p:txBody>
          <a:bodyPr lIns="0" tIns="0" rIns="0" bIns="0" rtlCol="0" anchor="t">
            <a:spAutoFit/>
          </a:bodyPr>
          <a:lstStyle/>
          <a:p>
            <a:pPr marL="0" lvl="0" indent="0" algn="ctr">
              <a:lnSpc>
                <a:spcPts val="2799"/>
              </a:lnSpc>
              <a:spcBef>
                <a:spcPct val="0"/>
              </a:spcBef>
            </a:pPr>
            <a:r>
              <a:rPr lang="en-US" sz="1999" u="none" strike="noStrike">
                <a:solidFill>
                  <a:srgbClr val="FFFFFF"/>
                </a:solidFill>
                <a:latin typeface="Poppins"/>
                <a:ea typeface="Poppins"/>
                <a:cs typeface="Poppins"/>
                <a:sym typeface="Poppins"/>
              </a:rPr>
              <a:t>Examples of AI-driven job matching &amp; chat interactions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696912" y="768976"/>
            <a:ext cx="16894177" cy="8489324"/>
          </a:xfrm>
          <a:custGeom>
            <a:avLst/>
            <a:gdLst/>
            <a:ahLst/>
            <a:cxnLst/>
            <a:rect l="l" t="t" r="r" b="b"/>
            <a:pathLst>
              <a:path w="16894177" h="8489324">
                <a:moveTo>
                  <a:pt x="0" y="0"/>
                </a:moveTo>
                <a:lnTo>
                  <a:pt x="16894176" y="0"/>
                </a:lnTo>
                <a:lnTo>
                  <a:pt x="16894176" y="8489324"/>
                </a:lnTo>
                <a:lnTo>
                  <a:pt x="0" y="8489324"/>
                </a:lnTo>
                <a:lnTo>
                  <a:pt x="0" y="0"/>
                </a:lnTo>
                <a:close/>
              </a:path>
            </a:pathLst>
          </a:custGeom>
          <a:blipFill>
            <a:blip r:embed="rId2"/>
            <a:stretch>
              <a:fillRect/>
            </a:stretch>
          </a:blipFill>
        </p:spPr>
      </p:sp>
      <p:sp>
        <p:nvSpPr>
          <p:cNvPr id="3" name="TextBox 3"/>
          <p:cNvSpPr txBox="1"/>
          <p:nvPr/>
        </p:nvSpPr>
        <p:spPr>
          <a:xfrm>
            <a:off x="-3409367" y="9607500"/>
            <a:ext cx="16894177"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User Interface showcasing accessibility features, find a lint to video </a:t>
            </a:r>
            <a:r>
              <a:rPr lang="en-US" sz="1999" u="sng">
                <a:solidFill>
                  <a:srgbClr val="FFFFFF"/>
                </a:solidFill>
                <a:latin typeface="Poppins"/>
                <a:ea typeface="Poppins"/>
                <a:cs typeface="Poppins"/>
                <a:sym typeface="Poppins"/>
                <a:hlinkClick r:id="rId3" tooltip="https://vimeo.com/1068236065/b22c94a090"/>
              </a:rPr>
              <a:t>demo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pic>
        <p:nvPicPr>
          <p:cNvPr id="2" name="supportedge">
            <a:hlinkClick r:id="" action="ppaction://media"/>
            <a:extLst>
              <a:ext uri="{FF2B5EF4-FFF2-40B4-BE49-F238E27FC236}">
                <a16:creationId xmlns:a16="http://schemas.microsoft.com/office/drawing/2014/main" id="{0E58EEBC-1330-436A-AF8E-C5240F644A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4508" y="1028700"/>
            <a:ext cx="16833417" cy="830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3498944" y="1328116"/>
            <a:ext cx="11973946" cy="8765836"/>
          </a:xfrm>
          <a:custGeom>
            <a:avLst/>
            <a:gdLst/>
            <a:ahLst/>
            <a:cxnLst/>
            <a:rect l="l" t="t" r="r" b="b"/>
            <a:pathLst>
              <a:path w="11973946" h="8765836">
                <a:moveTo>
                  <a:pt x="0" y="0"/>
                </a:moveTo>
                <a:lnTo>
                  <a:pt x="11973945" y="0"/>
                </a:lnTo>
                <a:lnTo>
                  <a:pt x="11973945" y="8765836"/>
                </a:lnTo>
                <a:lnTo>
                  <a:pt x="0" y="8765836"/>
                </a:lnTo>
                <a:lnTo>
                  <a:pt x="0" y="0"/>
                </a:lnTo>
                <a:close/>
              </a:path>
            </a:pathLst>
          </a:custGeom>
          <a:blipFill>
            <a:blip r:embed="rId2"/>
            <a:stretch>
              <a:fillRect t="-415" b="-415"/>
            </a:stretch>
          </a:blipFill>
        </p:spPr>
      </p:sp>
      <p:sp>
        <p:nvSpPr>
          <p:cNvPr id="3" name="TextBox 3"/>
          <p:cNvSpPr txBox="1"/>
          <p:nvPr/>
        </p:nvSpPr>
        <p:spPr>
          <a:xfrm>
            <a:off x="235301" y="180083"/>
            <a:ext cx="9250616" cy="1148033"/>
          </a:xfrm>
          <a:prstGeom prst="rect">
            <a:avLst/>
          </a:prstGeom>
        </p:spPr>
        <p:txBody>
          <a:bodyPr lIns="0" tIns="0" rIns="0" bIns="0" rtlCol="0" anchor="t">
            <a:spAutoFit/>
          </a:bodyPr>
          <a:lstStyle/>
          <a:p>
            <a:pPr algn="l">
              <a:lnSpc>
                <a:spcPts val="8800"/>
              </a:lnSpc>
            </a:pPr>
            <a:r>
              <a:rPr lang="en-US" sz="8000" b="1">
                <a:solidFill>
                  <a:srgbClr val="FFFFFF"/>
                </a:solidFill>
                <a:latin typeface="Heebo Black"/>
                <a:ea typeface="Heebo Black"/>
                <a:cs typeface="Heebo Black"/>
                <a:sym typeface="Heebo Black"/>
              </a:rPr>
              <a:t>Training the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TextBox 2"/>
          <p:cNvSpPr txBox="1"/>
          <p:nvPr/>
        </p:nvSpPr>
        <p:spPr>
          <a:xfrm>
            <a:off x="484449" y="101229"/>
            <a:ext cx="14979178" cy="10055967"/>
          </a:xfrm>
          <a:prstGeom prst="rect">
            <a:avLst/>
          </a:prstGeom>
        </p:spPr>
        <p:txBody>
          <a:bodyPr lIns="0" tIns="0" rIns="0" bIns="0" rtlCol="0" anchor="t">
            <a:spAutoFit/>
          </a:bodyPr>
          <a:lstStyle/>
          <a:p>
            <a:pPr algn="just">
              <a:lnSpc>
                <a:spcPts val="1782"/>
              </a:lnSpc>
              <a:spcBef>
                <a:spcPct val="0"/>
              </a:spcBef>
            </a:pPr>
            <a:r>
              <a:rPr lang="en-US" sz="1273">
                <a:solidFill>
                  <a:srgbClr val="FCFEFF"/>
                </a:solidFill>
                <a:latin typeface="Poppins"/>
                <a:ea typeface="Poppins"/>
                <a:cs typeface="Poppins"/>
                <a:sym typeface="Poppins"/>
              </a:rPr>
              <a:t>truction for the Assistant:</a:t>
            </a:r>
          </a:p>
          <a:p>
            <a:pPr algn="just">
              <a:lnSpc>
                <a:spcPts val="1782"/>
              </a:lnSpc>
              <a:spcBef>
                <a:spcPct val="0"/>
              </a:spcBef>
            </a:pPr>
            <a:r>
              <a:rPr lang="en-US" sz="1273">
                <a:solidFill>
                  <a:srgbClr val="FCFEFF"/>
                </a:solidFill>
                <a:latin typeface="Poppins"/>
                <a:ea typeface="Poppins"/>
                <a:cs typeface="Poppins"/>
                <a:sym typeface="Poppins"/>
              </a:rPr>
              <a:t> </a:t>
            </a:r>
          </a:p>
          <a:p>
            <a:pPr algn="just">
              <a:lnSpc>
                <a:spcPts val="1782"/>
              </a:lnSpc>
              <a:spcBef>
                <a:spcPct val="0"/>
              </a:spcBef>
            </a:pPr>
            <a:r>
              <a:rPr lang="en-US" sz="1273">
                <a:solidFill>
                  <a:srgbClr val="FCFEFF"/>
                </a:solidFill>
                <a:latin typeface="Poppins"/>
                <a:ea typeface="Poppins"/>
                <a:cs typeface="Poppins"/>
                <a:sym typeface="Poppins"/>
              </a:rPr>
              <a:t>"Assist [Name] in identifying suitable job roles based on their skill set, disability accommodations, and preferred working conditions, then create tailored recommendations for job search and workplace success. Use the provided raw data to analyze their needs, strengths, and preferences, while addressing any support services like job coaching, transportation, and accommodations."</a:t>
            </a:r>
          </a:p>
          <a:p>
            <a:pPr algn="just">
              <a:lnSpc>
                <a:spcPts val="1782"/>
              </a:lnSpc>
              <a:spcBef>
                <a:spcPct val="0"/>
              </a:spcBef>
            </a:pPr>
            <a:r>
              <a:rPr lang="en-US" sz="1273">
                <a:solidFill>
                  <a:srgbClr val="FCFEFF"/>
                </a:solidFill>
                <a:latin typeface="Poppins"/>
                <a:ea typeface="Poppins"/>
                <a:cs typeface="Poppins"/>
                <a:sym typeface="Poppins"/>
              </a:rPr>
              <a:t> </a:t>
            </a:r>
          </a:p>
          <a:p>
            <a:pPr algn="just">
              <a:lnSpc>
                <a:spcPts val="1782"/>
              </a:lnSpc>
              <a:spcBef>
                <a:spcPct val="0"/>
              </a:spcBef>
            </a:pPr>
            <a:endParaRPr lang="en-US" sz="1273">
              <a:solidFill>
                <a:srgbClr val="FCFEFF"/>
              </a:solidFill>
              <a:latin typeface="Poppins"/>
              <a:ea typeface="Poppins"/>
              <a:cs typeface="Poppins"/>
              <a:sym typeface="Poppins"/>
            </a:endParaRPr>
          </a:p>
          <a:p>
            <a:pPr algn="just">
              <a:lnSpc>
                <a:spcPts val="1782"/>
              </a:lnSpc>
              <a:spcBef>
                <a:spcPct val="0"/>
              </a:spcBef>
            </a:pPr>
            <a:r>
              <a:rPr lang="en-US" sz="1273">
                <a:solidFill>
                  <a:srgbClr val="FCFEFF"/>
                </a:solidFill>
                <a:latin typeface="Poppins"/>
                <a:ea typeface="Poppins"/>
                <a:cs typeface="Poppins"/>
                <a:sym typeface="Poppins"/>
              </a:rPr>
              <a:t>Example Raw Data for Processing:</a:t>
            </a:r>
          </a:p>
          <a:p>
            <a:pPr algn="just">
              <a:lnSpc>
                <a:spcPts val="1782"/>
              </a:lnSpc>
              <a:spcBef>
                <a:spcPct val="0"/>
              </a:spcBef>
            </a:pPr>
            <a:r>
              <a:rPr lang="en-US" sz="1273">
                <a:solidFill>
                  <a:srgbClr val="FCFEFF"/>
                </a:solidFill>
                <a:latin typeface="Poppins"/>
                <a:ea typeface="Poppins"/>
                <a:cs typeface="Poppins"/>
                <a:sym typeface="Poppins"/>
              </a:rPr>
              <a:t> </a:t>
            </a:r>
          </a:p>
          <a:p>
            <a:pPr algn="just">
              <a:lnSpc>
                <a:spcPts val="1782"/>
              </a:lnSpc>
              <a:spcBef>
                <a:spcPct val="0"/>
              </a:spcBef>
            </a:pPr>
            <a:endParaRPr lang="en-US" sz="1273">
              <a:solidFill>
                <a:srgbClr val="FCFEFF"/>
              </a:solidFill>
              <a:latin typeface="Poppins"/>
              <a:ea typeface="Poppins"/>
              <a:cs typeface="Poppins"/>
              <a:sym typeface="Poppins"/>
            </a:endParaRPr>
          </a:p>
          <a:p>
            <a:pPr algn="just">
              <a:lnSpc>
                <a:spcPts val="1782"/>
              </a:lnSpc>
              <a:spcBef>
                <a:spcPct val="0"/>
              </a:spcBef>
            </a:pPr>
            <a:r>
              <a:rPr lang="en-US" sz="1273">
                <a:solidFill>
                  <a:srgbClr val="FCFEFF"/>
                </a:solidFill>
                <a:latin typeface="Poppins"/>
                <a:ea typeface="Poppins"/>
                <a:cs typeface="Poppins"/>
                <a:sym typeface="Poppins"/>
              </a:rPr>
              <a:t>{ </a:t>
            </a:r>
          </a:p>
          <a:p>
            <a:pPr algn="just">
              <a:lnSpc>
                <a:spcPts val="1782"/>
              </a:lnSpc>
              <a:spcBef>
                <a:spcPct val="0"/>
              </a:spcBef>
            </a:pPr>
            <a:r>
              <a:rPr lang="en-US" sz="1273">
                <a:solidFill>
                  <a:srgbClr val="FCFEFF"/>
                </a:solidFill>
                <a:latin typeface="Poppins"/>
                <a:ea typeface="Poppins"/>
                <a:cs typeface="Poppins"/>
                <a:sym typeface="Poppins"/>
              </a:rPr>
              <a:t> "User": { </a:t>
            </a:r>
          </a:p>
          <a:p>
            <a:pPr algn="just">
              <a:lnSpc>
                <a:spcPts val="1782"/>
              </a:lnSpc>
              <a:spcBef>
                <a:spcPct val="0"/>
              </a:spcBef>
            </a:pPr>
            <a:r>
              <a:rPr lang="en-US" sz="1273">
                <a:solidFill>
                  <a:srgbClr val="FCFEFF"/>
                </a:solidFill>
                <a:latin typeface="Poppins"/>
                <a:ea typeface="Poppins"/>
                <a:cs typeface="Poppins"/>
                <a:sym typeface="Poppins"/>
              </a:rPr>
              <a:t> "Name": "Alex", </a:t>
            </a:r>
          </a:p>
          <a:p>
            <a:pPr algn="just">
              <a:lnSpc>
                <a:spcPts val="1782"/>
              </a:lnSpc>
              <a:spcBef>
                <a:spcPct val="0"/>
              </a:spcBef>
            </a:pPr>
            <a:r>
              <a:rPr lang="en-US" sz="1273">
                <a:solidFill>
                  <a:srgbClr val="FCFEFF"/>
                </a:solidFill>
                <a:latin typeface="Poppins"/>
                <a:ea typeface="Poppins"/>
                <a:cs typeface="Poppins"/>
                <a:sym typeface="Poppins"/>
              </a:rPr>
              <a:t> "Skills": ["Power Systems", "Circuit Design", "Project Management"], </a:t>
            </a:r>
          </a:p>
          <a:p>
            <a:pPr algn="just">
              <a:lnSpc>
                <a:spcPts val="1782"/>
              </a:lnSpc>
              <a:spcBef>
                <a:spcPct val="0"/>
              </a:spcBef>
            </a:pPr>
            <a:r>
              <a:rPr lang="en-US" sz="1273">
                <a:solidFill>
                  <a:srgbClr val="FCFEFF"/>
                </a:solidFill>
                <a:latin typeface="Poppins"/>
                <a:ea typeface="Poppins"/>
                <a:cs typeface="Poppins"/>
                <a:sym typeface="Poppins"/>
              </a:rPr>
              <a:t> "Disability": ["Dyslexia"], </a:t>
            </a:r>
          </a:p>
          <a:p>
            <a:pPr algn="just">
              <a:lnSpc>
                <a:spcPts val="1782"/>
              </a:lnSpc>
              <a:spcBef>
                <a:spcPct val="0"/>
              </a:spcBef>
            </a:pPr>
            <a:r>
              <a:rPr lang="en-US" sz="1273">
                <a:solidFill>
                  <a:srgbClr val="FCFEFF"/>
                </a:solidFill>
                <a:latin typeface="Poppins"/>
                <a:ea typeface="Poppins"/>
                <a:cs typeface="Poppins"/>
                <a:sym typeface="Poppins"/>
              </a:rPr>
              <a:t> "SupportNeeds": ["Job Coaching"], </a:t>
            </a:r>
          </a:p>
          <a:p>
            <a:pPr algn="just">
              <a:lnSpc>
                <a:spcPts val="1782"/>
              </a:lnSpc>
              <a:spcBef>
                <a:spcPct val="0"/>
              </a:spcBef>
            </a:pPr>
            <a:r>
              <a:rPr lang="en-US" sz="1273">
                <a:solidFill>
                  <a:srgbClr val="FCFEFF"/>
                </a:solidFill>
                <a:latin typeface="Poppins"/>
                <a:ea typeface="Poppins"/>
                <a:cs typeface="Poppins"/>
                <a:sym typeface="Poppins"/>
              </a:rPr>
              <a:t> "PreferredJobType": "Full-time", </a:t>
            </a:r>
          </a:p>
          <a:p>
            <a:pPr algn="just">
              <a:lnSpc>
                <a:spcPts val="1782"/>
              </a:lnSpc>
              <a:spcBef>
                <a:spcPct val="0"/>
              </a:spcBef>
            </a:pPr>
            <a:r>
              <a:rPr lang="en-US" sz="1273">
                <a:solidFill>
                  <a:srgbClr val="FCFEFF"/>
                </a:solidFill>
                <a:latin typeface="Poppins"/>
                <a:ea typeface="Poppins"/>
                <a:cs typeface="Poppins"/>
                <a:sym typeface="Poppins"/>
              </a:rPr>
              <a:t> "PreferredWorkingConditions": ["Flexible Schedule", "Remote"], </a:t>
            </a:r>
          </a:p>
          <a:p>
            <a:pPr algn="just">
              <a:lnSpc>
                <a:spcPts val="1782"/>
              </a:lnSpc>
              <a:spcBef>
                <a:spcPct val="0"/>
              </a:spcBef>
            </a:pPr>
            <a:r>
              <a:rPr lang="en-US" sz="1273">
                <a:solidFill>
                  <a:srgbClr val="FCFEFF"/>
                </a:solidFill>
                <a:latin typeface="Poppins"/>
                <a:ea typeface="Poppins"/>
                <a:cs typeface="Poppins"/>
                <a:sym typeface="Poppins"/>
              </a:rPr>
              <a:t> "TransportationNeeds": ["Accessible Public Transport"] </a:t>
            </a:r>
          </a:p>
          <a:p>
            <a:pPr algn="just">
              <a:lnSpc>
                <a:spcPts val="1782"/>
              </a:lnSpc>
              <a:spcBef>
                <a:spcPct val="0"/>
              </a:spcBef>
            </a:pPr>
            <a:r>
              <a:rPr lang="en-US" sz="1273">
                <a:solidFill>
                  <a:srgbClr val="FCFEFF"/>
                </a:solidFill>
                <a:latin typeface="Poppins"/>
                <a:ea typeface="Poppins"/>
                <a:cs typeface="Poppins"/>
                <a:sym typeface="Poppins"/>
              </a:rPr>
              <a:t> }, </a:t>
            </a:r>
          </a:p>
          <a:p>
            <a:pPr algn="just">
              <a:lnSpc>
                <a:spcPts val="1782"/>
              </a:lnSpc>
              <a:spcBef>
                <a:spcPct val="0"/>
              </a:spcBef>
            </a:pPr>
            <a:r>
              <a:rPr lang="en-US" sz="1273">
                <a:solidFill>
                  <a:srgbClr val="FCFEFF"/>
                </a:solidFill>
                <a:latin typeface="Poppins"/>
                <a:ea typeface="Poppins"/>
                <a:cs typeface="Poppins"/>
                <a:sym typeface="Poppins"/>
              </a:rPr>
              <a:t> "JobsAvailable": [ </a:t>
            </a:r>
          </a:p>
          <a:p>
            <a:pPr algn="just">
              <a:lnSpc>
                <a:spcPts val="1782"/>
              </a:lnSpc>
              <a:spcBef>
                <a:spcPct val="0"/>
              </a:spcBef>
            </a:pPr>
            <a:r>
              <a:rPr lang="en-US" sz="1273">
                <a:solidFill>
                  <a:srgbClr val="FCFEFF"/>
                </a:solidFill>
                <a:latin typeface="Poppins"/>
                <a:ea typeface="Poppins"/>
                <a:cs typeface="Poppins"/>
                <a:sym typeface="Poppins"/>
              </a:rPr>
              <a:t> { </a:t>
            </a:r>
          </a:p>
          <a:p>
            <a:pPr algn="just">
              <a:lnSpc>
                <a:spcPts val="1782"/>
              </a:lnSpc>
              <a:spcBef>
                <a:spcPct val="0"/>
              </a:spcBef>
            </a:pPr>
            <a:r>
              <a:rPr lang="en-US" sz="1273">
                <a:solidFill>
                  <a:srgbClr val="FCFEFF"/>
                </a:solidFill>
                <a:latin typeface="Poppins"/>
                <a:ea typeface="Poppins"/>
                <a:cs typeface="Poppins"/>
                <a:sym typeface="Poppins"/>
              </a:rPr>
              <a:t> "Title": "Electrical Engineer", </a:t>
            </a:r>
          </a:p>
          <a:p>
            <a:pPr algn="just">
              <a:lnSpc>
                <a:spcPts val="1782"/>
              </a:lnSpc>
              <a:spcBef>
                <a:spcPct val="0"/>
              </a:spcBef>
            </a:pPr>
            <a:r>
              <a:rPr lang="en-US" sz="1273">
                <a:solidFill>
                  <a:srgbClr val="FCFEFF"/>
                </a:solidFill>
                <a:latin typeface="Poppins"/>
                <a:ea typeface="Poppins"/>
                <a:cs typeface="Poppins"/>
                <a:sym typeface="Poppins"/>
              </a:rPr>
              <a:t> "SkillsRequired": ["Power Systems", "Circuit Design"], </a:t>
            </a:r>
          </a:p>
          <a:p>
            <a:pPr algn="just">
              <a:lnSpc>
                <a:spcPts val="1782"/>
              </a:lnSpc>
              <a:spcBef>
                <a:spcPct val="0"/>
              </a:spcBef>
            </a:pPr>
            <a:r>
              <a:rPr lang="en-US" sz="1273">
                <a:solidFill>
                  <a:srgbClr val="FCFEFF"/>
                </a:solidFill>
                <a:latin typeface="Poppins"/>
                <a:ea typeface="Poppins"/>
                <a:cs typeface="Poppins"/>
                <a:sym typeface="Poppins"/>
              </a:rPr>
              <a:t> "WorkType": "Full-time", </a:t>
            </a:r>
          </a:p>
          <a:p>
            <a:pPr algn="just">
              <a:lnSpc>
                <a:spcPts val="1782"/>
              </a:lnSpc>
              <a:spcBef>
                <a:spcPct val="0"/>
              </a:spcBef>
            </a:pPr>
            <a:r>
              <a:rPr lang="en-US" sz="1273">
                <a:solidFill>
                  <a:srgbClr val="FCFEFF"/>
                </a:solidFill>
                <a:latin typeface="Poppins"/>
                <a:ea typeface="Poppins"/>
                <a:cs typeface="Poppins"/>
                <a:sym typeface="Poppins"/>
              </a:rPr>
              <a:t> "WorkingCondition": ["Flexible Schedule", "In-Office"], </a:t>
            </a:r>
          </a:p>
          <a:p>
            <a:pPr algn="just">
              <a:lnSpc>
                <a:spcPts val="1782"/>
              </a:lnSpc>
              <a:spcBef>
                <a:spcPct val="0"/>
              </a:spcBef>
            </a:pPr>
            <a:r>
              <a:rPr lang="en-US" sz="1273">
                <a:solidFill>
                  <a:srgbClr val="FCFEFF"/>
                </a:solidFill>
                <a:latin typeface="Poppins"/>
                <a:ea typeface="Poppins"/>
                <a:cs typeface="Poppins"/>
                <a:sym typeface="Poppins"/>
              </a:rPr>
              <a:t> "Location": "Downtown Office" </a:t>
            </a:r>
          </a:p>
          <a:p>
            <a:pPr algn="just">
              <a:lnSpc>
                <a:spcPts val="1782"/>
              </a:lnSpc>
              <a:spcBef>
                <a:spcPct val="0"/>
              </a:spcBef>
            </a:pPr>
            <a:r>
              <a:rPr lang="en-US" sz="1273">
                <a:solidFill>
                  <a:srgbClr val="FCFEFF"/>
                </a:solidFill>
                <a:latin typeface="Poppins"/>
                <a:ea typeface="Poppins"/>
                <a:cs typeface="Poppins"/>
                <a:sym typeface="Poppins"/>
              </a:rPr>
              <a:t> }, </a:t>
            </a:r>
          </a:p>
          <a:p>
            <a:pPr algn="just">
              <a:lnSpc>
                <a:spcPts val="1782"/>
              </a:lnSpc>
              <a:spcBef>
                <a:spcPct val="0"/>
              </a:spcBef>
            </a:pPr>
            <a:r>
              <a:rPr lang="en-US" sz="1273">
                <a:solidFill>
                  <a:srgbClr val="FCFEFF"/>
                </a:solidFill>
                <a:latin typeface="Poppins"/>
                <a:ea typeface="Poppins"/>
                <a:cs typeface="Poppins"/>
                <a:sym typeface="Poppins"/>
              </a:rPr>
              <a:t> { </a:t>
            </a:r>
          </a:p>
          <a:p>
            <a:pPr algn="just">
              <a:lnSpc>
                <a:spcPts val="1782"/>
              </a:lnSpc>
              <a:spcBef>
                <a:spcPct val="0"/>
              </a:spcBef>
            </a:pPr>
            <a:r>
              <a:rPr lang="en-US" sz="1273">
                <a:solidFill>
                  <a:srgbClr val="FCFEFF"/>
                </a:solidFill>
                <a:latin typeface="Poppins"/>
                <a:ea typeface="Poppins"/>
                <a:cs typeface="Poppins"/>
                <a:sym typeface="Poppins"/>
              </a:rPr>
              <a:t> "Title": "Project Manager", </a:t>
            </a:r>
          </a:p>
          <a:p>
            <a:pPr algn="just">
              <a:lnSpc>
                <a:spcPts val="1782"/>
              </a:lnSpc>
              <a:spcBef>
                <a:spcPct val="0"/>
              </a:spcBef>
            </a:pPr>
            <a:r>
              <a:rPr lang="en-US" sz="1273">
                <a:solidFill>
                  <a:srgbClr val="FCFEFF"/>
                </a:solidFill>
                <a:latin typeface="Poppins"/>
                <a:ea typeface="Poppins"/>
                <a:cs typeface="Poppins"/>
                <a:sym typeface="Poppins"/>
              </a:rPr>
              <a:t> "SkillsRequired": ["Project Management", "Communication"], </a:t>
            </a:r>
          </a:p>
          <a:p>
            <a:pPr algn="just">
              <a:lnSpc>
                <a:spcPts val="1782"/>
              </a:lnSpc>
              <a:spcBef>
                <a:spcPct val="0"/>
              </a:spcBef>
            </a:pPr>
            <a:r>
              <a:rPr lang="en-US" sz="1273">
                <a:solidFill>
                  <a:srgbClr val="FCFEFF"/>
                </a:solidFill>
                <a:latin typeface="Poppins"/>
                <a:ea typeface="Poppins"/>
                <a:cs typeface="Poppins"/>
                <a:sym typeface="Poppins"/>
              </a:rPr>
              <a:t> "WorkType": "Full-time", </a:t>
            </a:r>
          </a:p>
          <a:p>
            <a:pPr algn="just">
              <a:lnSpc>
                <a:spcPts val="1782"/>
              </a:lnSpc>
              <a:spcBef>
                <a:spcPct val="0"/>
              </a:spcBef>
            </a:pPr>
            <a:r>
              <a:rPr lang="en-US" sz="1273">
                <a:solidFill>
                  <a:srgbClr val="FCFEFF"/>
                </a:solidFill>
                <a:latin typeface="Poppins"/>
                <a:ea typeface="Poppins"/>
                <a:cs typeface="Poppins"/>
                <a:sym typeface="Poppins"/>
              </a:rPr>
              <a:t> "WorkingCondition": ["Remote"], </a:t>
            </a:r>
          </a:p>
          <a:p>
            <a:pPr algn="just">
              <a:lnSpc>
                <a:spcPts val="1782"/>
              </a:lnSpc>
              <a:spcBef>
                <a:spcPct val="0"/>
              </a:spcBef>
            </a:pPr>
            <a:r>
              <a:rPr lang="en-US" sz="1273">
                <a:solidFill>
                  <a:srgbClr val="FCFEFF"/>
                </a:solidFill>
                <a:latin typeface="Poppins"/>
                <a:ea typeface="Poppins"/>
                <a:cs typeface="Poppins"/>
                <a:sym typeface="Poppins"/>
              </a:rPr>
              <a:t> "Location": "Remote" </a:t>
            </a:r>
          </a:p>
          <a:p>
            <a:pPr algn="just">
              <a:lnSpc>
                <a:spcPts val="1782"/>
              </a:lnSpc>
              <a:spcBef>
                <a:spcPct val="0"/>
              </a:spcBef>
            </a:pPr>
            <a:r>
              <a:rPr lang="en-US" sz="1273">
                <a:solidFill>
                  <a:srgbClr val="FCFEFF"/>
                </a:solidFill>
                <a:latin typeface="Poppins"/>
                <a:ea typeface="Poppins"/>
                <a:cs typeface="Poppins"/>
                <a:sym typeface="Poppins"/>
              </a:rPr>
              <a:t> }, </a:t>
            </a:r>
          </a:p>
          <a:p>
            <a:pPr algn="just">
              <a:lnSpc>
                <a:spcPts val="1782"/>
              </a:lnSpc>
              <a:spcBef>
                <a:spcPct val="0"/>
              </a:spcBef>
            </a:pPr>
            <a:r>
              <a:rPr lang="en-US" sz="1273">
                <a:solidFill>
                  <a:srgbClr val="FCFEFF"/>
                </a:solidFill>
                <a:latin typeface="Poppins"/>
                <a:ea typeface="Poppins"/>
                <a:cs typeface="Poppins"/>
                <a:sym typeface="Poppins"/>
              </a:rPr>
              <a:t> { </a:t>
            </a:r>
          </a:p>
          <a:p>
            <a:pPr algn="just">
              <a:lnSpc>
                <a:spcPts val="1782"/>
              </a:lnSpc>
              <a:spcBef>
                <a:spcPct val="0"/>
              </a:spcBef>
            </a:pPr>
            <a:r>
              <a:rPr lang="en-US" sz="1273">
                <a:solidFill>
                  <a:srgbClr val="FCFEFF"/>
                </a:solidFill>
                <a:latin typeface="Poppins"/>
                <a:ea typeface="Poppins"/>
                <a:cs typeface="Poppins"/>
                <a:sym typeface="Poppins"/>
              </a:rPr>
              <a:t> "Title": "Technical Writer", </a:t>
            </a:r>
          </a:p>
          <a:p>
            <a:pPr algn="just">
              <a:lnSpc>
                <a:spcPts val="1782"/>
              </a:lnSpc>
              <a:spcBef>
                <a:spcPct val="0"/>
              </a:spcBef>
            </a:pPr>
            <a:r>
              <a:rPr lang="en-US" sz="1273">
                <a:solidFill>
                  <a:srgbClr val="FCFEFF"/>
                </a:solidFill>
                <a:latin typeface="Poppins"/>
                <a:ea typeface="Poppins"/>
                <a:cs typeface="Poppins"/>
                <a:sym typeface="Poppins"/>
              </a:rPr>
              <a:t> "SkillsRequired": ["Technical Documentation", "Editing"], </a:t>
            </a:r>
          </a:p>
          <a:p>
            <a:pPr algn="just">
              <a:lnSpc>
                <a:spcPts val="1782"/>
              </a:lnSpc>
              <a:spcBef>
                <a:spcPct val="0"/>
              </a:spcBef>
            </a:pPr>
            <a:r>
              <a:rPr lang="en-US" sz="1273">
                <a:solidFill>
                  <a:srgbClr val="FCFEFF"/>
                </a:solidFill>
                <a:latin typeface="Poppins"/>
                <a:ea typeface="Poppins"/>
                <a:cs typeface="Poppins"/>
                <a:sym typeface="Poppins"/>
              </a:rPr>
              <a:t> "WorkType": "Part-time", </a:t>
            </a:r>
          </a:p>
          <a:p>
            <a:pPr algn="just">
              <a:lnSpc>
                <a:spcPts val="1782"/>
              </a:lnSpc>
              <a:spcBef>
                <a:spcPct val="0"/>
              </a:spcBef>
            </a:pPr>
            <a:r>
              <a:rPr lang="en-US" sz="1273">
                <a:solidFill>
                  <a:srgbClr val="FCFEFF"/>
                </a:solidFill>
                <a:latin typeface="Poppins"/>
                <a:ea typeface="Poppins"/>
                <a:cs typeface="Poppins"/>
                <a:sym typeface="Poppins"/>
              </a:rPr>
              <a:t> "WorkingCondition": ["Flexible Schedule", "Remote"], </a:t>
            </a:r>
          </a:p>
          <a:p>
            <a:pPr algn="just">
              <a:lnSpc>
                <a:spcPts val="1782"/>
              </a:lnSpc>
              <a:spcBef>
                <a:spcPct val="0"/>
              </a:spcBef>
            </a:pPr>
            <a:r>
              <a:rPr lang="en-US" sz="1273">
                <a:solidFill>
                  <a:srgbClr val="FCFEFF"/>
                </a:solidFill>
                <a:latin typeface="Poppins"/>
                <a:ea typeface="Poppins"/>
                <a:cs typeface="Poppins"/>
                <a:sym typeface="Poppins"/>
              </a:rPr>
              <a:t> "Location": "Remote" </a:t>
            </a:r>
          </a:p>
          <a:p>
            <a:pPr algn="just">
              <a:lnSpc>
                <a:spcPts val="1782"/>
              </a:lnSpc>
              <a:spcBef>
                <a:spcPct val="0"/>
              </a:spcBef>
            </a:pPr>
            <a:r>
              <a:rPr lang="en-US" sz="1273">
                <a:solidFill>
                  <a:srgbClr val="FCFEFF"/>
                </a:solidFill>
                <a:latin typeface="Poppins"/>
                <a:ea typeface="Poppins"/>
                <a:cs typeface="Poppins"/>
                <a:sym typeface="Poppins"/>
              </a:rPr>
              <a:t> } </a:t>
            </a:r>
          </a:p>
          <a:p>
            <a:pPr algn="just">
              <a:lnSpc>
                <a:spcPts val="1782"/>
              </a:lnSpc>
              <a:spcBef>
                <a:spcPct val="0"/>
              </a:spcBef>
            </a:pPr>
            <a:r>
              <a:rPr lang="en-US" sz="1273">
                <a:solidFill>
                  <a:srgbClr val="FCFEFF"/>
                </a:solidFill>
                <a:latin typeface="Poppins"/>
                <a:ea typeface="Poppins"/>
                <a:cs typeface="Poppins"/>
                <a:sym typeface="Poppins"/>
              </a:rPr>
              <a:t> ] </a:t>
            </a:r>
          </a:p>
          <a:p>
            <a:pPr algn="just">
              <a:lnSpc>
                <a:spcPts val="1782"/>
              </a:lnSpc>
              <a:spcBef>
                <a:spcPct val="0"/>
              </a:spcBef>
            </a:pPr>
            <a:r>
              <a:rPr lang="en-US" sz="1273">
                <a:solidFill>
                  <a:srgbClr val="FCFEFF"/>
                </a:solidFill>
                <a:latin typeface="Poppins"/>
                <a:ea typeface="Poppins"/>
                <a:cs typeface="Poppins"/>
                <a:sym typeface="Poppins"/>
              </a:rPr>
              <a:t>} </a:t>
            </a:r>
          </a:p>
          <a:p>
            <a:pPr algn="just">
              <a:lnSpc>
                <a:spcPts val="1782"/>
              </a:lnSpc>
              <a:spcBef>
                <a:spcPct val="0"/>
              </a:spcBef>
            </a:pPr>
            <a:r>
              <a:rPr lang="en-US" sz="1273">
                <a:solidFill>
                  <a:srgbClr val="FCFEFF"/>
                </a:solidFill>
                <a:latin typeface="Poppins"/>
                <a:ea typeface="Poppins"/>
                <a:cs typeface="Poppins"/>
                <a:sym typeface="Poppins"/>
              </a:rPr>
              <a:t> </a:t>
            </a:r>
          </a:p>
          <a:p>
            <a:pPr algn="just">
              <a:lnSpc>
                <a:spcPts val="1782"/>
              </a:lnSpc>
              <a:spcBef>
                <a:spcPct val="0"/>
              </a:spcBef>
            </a:pPr>
            <a:endParaRPr lang="en-US" sz="1273">
              <a:solidFill>
                <a:srgbClr val="FCFEFF"/>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TextBox 2"/>
          <p:cNvSpPr txBox="1"/>
          <p:nvPr/>
        </p:nvSpPr>
        <p:spPr>
          <a:xfrm>
            <a:off x="408481" y="191178"/>
            <a:ext cx="13860337" cy="9866543"/>
          </a:xfrm>
          <a:prstGeom prst="rect">
            <a:avLst/>
          </a:prstGeom>
        </p:spPr>
        <p:txBody>
          <a:bodyPr lIns="0" tIns="0" rIns="0" bIns="0" rtlCol="0" anchor="t">
            <a:spAutoFit/>
          </a:bodyPr>
          <a:lstStyle/>
          <a:p>
            <a:pPr algn="just">
              <a:lnSpc>
                <a:spcPts val="1731"/>
              </a:lnSpc>
              <a:spcBef>
                <a:spcPct val="0"/>
              </a:spcBef>
            </a:pPr>
            <a:endParaRPr/>
          </a:p>
          <a:p>
            <a:pPr algn="just">
              <a:lnSpc>
                <a:spcPts val="1731"/>
              </a:lnSpc>
              <a:spcBef>
                <a:spcPct val="0"/>
              </a:spcBef>
            </a:pPr>
            <a:r>
              <a:rPr lang="en-US" sz="1237">
                <a:solidFill>
                  <a:srgbClr val="FCFEFF"/>
                </a:solidFill>
                <a:latin typeface="Poppins"/>
                <a:ea typeface="Poppins"/>
                <a:cs typeface="Poppins"/>
                <a:sym typeface="Poppins"/>
              </a:rPr>
              <a:t> </a:t>
            </a:r>
          </a:p>
          <a:p>
            <a:pPr algn="just">
              <a:lnSpc>
                <a:spcPts val="1731"/>
              </a:lnSpc>
              <a:spcBef>
                <a:spcPct val="0"/>
              </a:spcBef>
            </a:pPr>
            <a:endParaRPr lang="en-US" sz="1237">
              <a:solidFill>
                <a:srgbClr val="FCFEFF"/>
              </a:solidFill>
              <a:latin typeface="Poppins"/>
              <a:ea typeface="Poppins"/>
              <a:cs typeface="Poppins"/>
              <a:sym typeface="Poppins"/>
            </a:endParaRPr>
          </a:p>
          <a:p>
            <a:pPr algn="just">
              <a:lnSpc>
                <a:spcPts val="1731"/>
              </a:lnSpc>
              <a:spcBef>
                <a:spcPct val="0"/>
              </a:spcBef>
            </a:pPr>
            <a:r>
              <a:rPr lang="en-US" sz="1237">
                <a:solidFill>
                  <a:srgbClr val="FCFEFF"/>
                </a:solidFill>
                <a:latin typeface="Poppins"/>
                <a:ea typeface="Poppins"/>
                <a:cs typeface="Poppins"/>
                <a:sym typeface="Poppins"/>
              </a:rPr>
              <a:t>How the Machine Learning Model Could Process This:</a:t>
            </a:r>
          </a:p>
          <a:p>
            <a:pPr algn="just">
              <a:lnSpc>
                <a:spcPts val="1731"/>
              </a:lnSpc>
              <a:spcBef>
                <a:spcPct val="0"/>
              </a:spcBef>
            </a:pPr>
            <a:r>
              <a:rPr lang="en-US" sz="1237">
                <a:solidFill>
                  <a:srgbClr val="FCFEFF"/>
                </a:solidFill>
                <a:latin typeface="Poppins"/>
                <a:ea typeface="Poppins"/>
                <a:cs typeface="Poppins"/>
                <a:sym typeface="Poppins"/>
              </a:rPr>
              <a:t> </a:t>
            </a:r>
          </a:p>
          <a:p>
            <a:pPr algn="just">
              <a:lnSpc>
                <a:spcPts val="1731"/>
              </a:lnSpc>
              <a:spcBef>
                <a:spcPct val="0"/>
              </a:spcBef>
            </a:pPr>
            <a:endParaRPr lang="en-US" sz="1237">
              <a:solidFill>
                <a:srgbClr val="FCFEFF"/>
              </a:solidFill>
              <a:latin typeface="Poppins"/>
              <a:ea typeface="Poppins"/>
              <a:cs typeface="Poppins"/>
              <a:sym typeface="Poppins"/>
            </a:endParaRPr>
          </a:p>
          <a:p>
            <a:pPr algn="just">
              <a:lnSpc>
                <a:spcPts val="1731"/>
              </a:lnSpc>
              <a:spcBef>
                <a:spcPct val="0"/>
              </a:spcBef>
            </a:pPr>
            <a:r>
              <a:rPr lang="en-US" sz="1237">
                <a:solidFill>
                  <a:srgbClr val="FCFEFF"/>
                </a:solidFill>
                <a:latin typeface="Poppins"/>
                <a:ea typeface="Poppins"/>
                <a:cs typeface="Poppins"/>
                <a:sym typeface="Poppins"/>
              </a:rPr>
              <a:t>Input Analysis:</a:t>
            </a:r>
          </a:p>
          <a:p>
            <a:pPr algn="just">
              <a:lnSpc>
                <a:spcPts val="1731"/>
              </a:lnSpc>
              <a:spcBef>
                <a:spcPct val="0"/>
              </a:spcBef>
            </a:pPr>
            <a:r>
              <a:rPr lang="en-US" sz="1237">
                <a:solidFill>
                  <a:srgbClr val="FCFEFF"/>
                </a:solidFill>
                <a:latin typeface="Poppins"/>
                <a:ea typeface="Poppins"/>
                <a:cs typeface="Poppins"/>
                <a:sym typeface="Poppins"/>
              </a:rPr>
              <a:t>User's profile: Analyze Alex's disability (Dyslexia), preferred conditions (Full-time, flexible schedule, remote), and required support (Job Coaching, accessible public transport).</a:t>
            </a:r>
          </a:p>
          <a:p>
            <a:pPr algn="just">
              <a:lnSpc>
                <a:spcPts val="1731"/>
              </a:lnSpc>
              <a:spcBef>
                <a:spcPct val="0"/>
              </a:spcBef>
            </a:pPr>
            <a:r>
              <a:rPr lang="en-US" sz="1237">
                <a:solidFill>
                  <a:srgbClr val="FCFEFF"/>
                </a:solidFill>
                <a:latin typeface="Poppins"/>
                <a:ea typeface="Poppins"/>
                <a:cs typeface="Poppins"/>
                <a:sym typeface="Poppins"/>
              </a:rPr>
              <a:t>Skills: Match Alex's skills against available job roles.</a:t>
            </a:r>
          </a:p>
          <a:p>
            <a:pPr algn="just">
              <a:lnSpc>
                <a:spcPts val="1731"/>
              </a:lnSpc>
              <a:spcBef>
                <a:spcPct val="0"/>
              </a:spcBef>
            </a:pPr>
            <a:r>
              <a:rPr lang="en-US" sz="1237">
                <a:solidFill>
                  <a:srgbClr val="FCFEFF"/>
                </a:solidFill>
                <a:latin typeface="Poppins"/>
                <a:ea typeface="Poppins"/>
                <a:cs typeface="Poppins"/>
                <a:sym typeface="Poppins"/>
              </a:rPr>
              <a:t>Filtering Jobs:</a:t>
            </a:r>
          </a:p>
          <a:p>
            <a:pPr algn="just">
              <a:lnSpc>
                <a:spcPts val="1731"/>
              </a:lnSpc>
              <a:spcBef>
                <a:spcPct val="0"/>
              </a:spcBef>
            </a:pPr>
            <a:r>
              <a:rPr lang="en-US" sz="1237">
                <a:solidFill>
                  <a:srgbClr val="FCFEFF"/>
                </a:solidFill>
                <a:latin typeface="Poppins"/>
                <a:ea typeface="Poppins"/>
                <a:cs typeface="Poppins"/>
                <a:sym typeface="Poppins"/>
              </a:rPr>
              <a:t>From the "JobsAvailable" dataset, filter roles based on the intersection of:</a:t>
            </a:r>
          </a:p>
          <a:p>
            <a:pPr algn="just">
              <a:lnSpc>
                <a:spcPts val="1731"/>
              </a:lnSpc>
              <a:spcBef>
                <a:spcPct val="0"/>
              </a:spcBef>
            </a:pPr>
            <a:r>
              <a:rPr lang="en-US" sz="1237">
                <a:solidFill>
                  <a:srgbClr val="FCFEFF"/>
                </a:solidFill>
                <a:latin typeface="Poppins"/>
                <a:ea typeface="Poppins"/>
                <a:cs typeface="Poppins"/>
                <a:sym typeface="Poppins"/>
              </a:rPr>
              <a:t>Skills match (e.g., Alex has Power Systems and Project Management for relevant jobs).</a:t>
            </a:r>
          </a:p>
          <a:p>
            <a:pPr algn="just">
              <a:lnSpc>
                <a:spcPts val="1731"/>
              </a:lnSpc>
              <a:spcBef>
                <a:spcPct val="0"/>
              </a:spcBef>
            </a:pPr>
            <a:r>
              <a:rPr lang="en-US" sz="1237">
                <a:solidFill>
                  <a:srgbClr val="FCFEFF"/>
                </a:solidFill>
                <a:latin typeface="Poppins"/>
                <a:ea typeface="Poppins"/>
                <a:cs typeface="Poppins"/>
                <a:sym typeface="Poppins"/>
              </a:rPr>
              <a:t>Work type (Alex prefers full-time roles).</a:t>
            </a:r>
          </a:p>
          <a:p>
            <a:pPr algn="just">
              <a:lnSpc>
                <a:spcPts val="1731"/>
              </a:lnSpc>
              <a:spcBef>
                <a:spcPct val="0"/>
              </a:spcBef>
            </a:pPr>
            <a:r>
              <a:rPr lang="en-US" sz="1237">
                <a:solidFill>
                  <a:srgbClr val="FCFEFF"/>
                </a:solidFill>
                <a:latin typeface="Poppins"/>
                <a:ea typeface="Poppins"/>
                <a:cs typeface="Poppins"/>
                <a:sym typeface="Poppins"/>
              </a:rPr>
              <a:t>Flexible conditions for Dyslexia accommodations (e.g., consider jobs that are remote or flexible).</a:t>
            </a:r>
          </a:p>
          <a:p>
            <a:pPr algn="just">
              <a:lnSpc>
                <a:spcPts val="1731"/>
              </a:lnSpc>
              <a:spcBef>
                <a:spcPct val="0"/>
              </a:spcBef>
            </a:pPr>
            <a:r>
              <a:rPr lang="en-US" sz="1237">
                <a:solidFill>
                  <a:srgbClr val="FCFEFF"/>
                </a:solidFill>
                <a:latin typeface="Poppins"/>
                <a:ea typeface="Poppins"/>
                <a:cs typeface="Poppins"/>
                <a:sym typeface="Poppins"/>
              </a:rPr>
              <a:t>Potential challenges (onsite roles may not meet Alex's transportation needs).</a:t>
            </a:r>
          </a:p>
          <a:p>
            <a:pPr algn="just">
              <a:lnSpc>
                <a:spcPts val="1731"/>
              </a:lnSpc>
              <a:spcBef>
                <a:spcPct val="0"/>
              </a:spcBef>
            </a:pPr>
            <a:r>
              <a:rPr lang="en-US" sz="1237">
                <a:solidFill>
                  <a:srgbClr val="FCFEFF"/>
                </a:solidFill>
                <a:latin typeface="Poppins"/>
                <a:ea typeface="Poppins"/>
                <a:cs typeface="Poppins"/>
                <a:sym typeface="Poppins"/>
              </a:rPr>
              <a:t>Scoring Jobs:</a:t>
            </a:r>
          </a:p>
          <a:p>
            <a:pPr algn="just">
              <a:lnSpc>
                <a:spcPts val="1731"/>
              </a:lnSpc>
              <a:spcBef>
                <a:spcPct val="0"/>
              </a:spcBef>
            </a:pPr>
            <a:r>
              <a:rPr lang="en-US" sz="1237">
                <a:solidFill>
                  <a:srgbClr val="FCFEFF"/>
                </a:solidFill>
                <a:latin typeface="Poppins"/>
                <a:ea typeface="Poppins"/>
                <a:cs typeface="Poppins"/>
                <a:sym typeface="Poppins"/>
              </a:rPr>
              <a:t>Assign a relevance "score" based on how well the job aligns with Alex’s:</a:t>
            </a:r>
          </a:p>
          <a:p>
            <a:pPr algn="just">
              <a:lnSpc>
                <a:spcPts val="1731"/>
              </a:lnSpc>
              <a:spcBef>
                <a:spcPct val="0"/>
              </a:spcBef>
            </a:pPr>
            <a:r>
              <a:rPr lang="en-US" sz="1237">
                <a:solidFill>
                  <a:srgbClr val="FCFEFF"/>
                </a:solidFill>
                <a:latin typeface="Poppins"/>
                <a:ea typeface="Poppins"/>
                <a:cs typeface="Poppins"/>
                <a:sym typeface="Poppins"/>
              </a:rPr>
              <a:t>Skills.</a:t>
            </a:r>
          </a:p>
          <a:p>
            <a:pPr algn="just">
              <a:lnSpc>
                <a:spcPts val="1731"/>
              </a:lnSpc>
              <a:spcBef>
                <a:spcPct val="0"/>
              </a:spcBef>
            </a:pPr>
            <a:r>
              <a:rPr lang="en-US" sz="1237">
                <a:solidFill>
                  <a:srgbClr val="FCFEFF"/>
                </a:solidFill>
                <a:latin typeface="Poppins"/>
                <a:ea typeface="Poppins"/>
                <a:cs typeface="Poppins"/>
                <a:sym typeface="Poppins"/>
              </a:rPr>
              <a:t>Disability accommodations.</a:t>
            </a:r>
          </a:p>
          <a:p>
            <a:pPr algn="just">
              <a:lnSpc>
                <a:spcPts val="1731"/>
              </a:lnSpc>
              <a:spcBef>
                <a:spcPct val="0"/>
              </a:spcBef>
            </a:pPr>
            <a:r>
              <a:rPr lang="en-US" sz="1237">
                <a:solidFill>
                  <a:srgbClr val="FCFEFF"/>
                </a:solidFill>
                <a:latin typeface="Poppins"/>
                <a:ea typeface="Poppins"/>
                <a:cs typeface="Poppins"/>
                <a:sym typeface="Poppins"/>
              </a:rPr>
              <a:t>Support and transportation needs.</a:t>
            </a:r>
          </a:p>
          <a:p>
            <a:pPr algn="just">
              <a:lnSpc>
                <a:spcPts val="1731"/>
              </a:lnSpc>
              <a:spcBef>
                <a:spcPct val="0"/>
              </a:spcBef>
            </a:pPr>
            <a:r>
              <a:rPr lang="en-US" sz="1237">
                <a:solidFill>
                  <a:srgbClr val="FCFEFF"/>
                </a:solidFill>
                <a:latin typeface="Poppins"/>
                <a:ea typeface="Poppins"/>
                <a:cs typeface="Poppins"/>
                <a:sym typeface="Poppins"/>
              </a:rPr>
              <a:t>Example:</a:t>
            </a:r>
          </a:p>
          <a:p>
            <a:pPr algn="just">
              <a:lnSpc>
                <a:spcPts val="1731"/>
              </a:lnSpc>
              <a:spcBef>
                <a:spcPct val="0"/>
              </a:spcBef>
            </a:pPr>
            <a:r>
              <a:rPr lang="en-US" sz="1237">
                <a:solidFill>
                  <a:srgbClr val="FCFEFF"/>
                </a:solidFill>
                <a:latin typeface="Poppins"/>
                <a:ea typeface="Poppins"/>
                <a:cs typeface="Poppins"/>
                <a:sym typeface="Poppins"/>
              </a:rPr>
              <a:t>"Project Manager" matches many criteria (full-time, remote) – higher score.</a:t>
            </a:r>
          </a:p>
          <a:p>
            <a:pPr algn="just">
              <a:lnSpc>
                <a:spcPts val="1731"/>
              </a:lnSpc>
              <a:spcBef>
                <a:spcPct val="0"/>
              </a:spcBef>
            </a:pPr>
            <a:r>
              <a:rPr lang="en-US" sz="1237">
                <a:solidFill>
                  <a:srgbClr val="FCFEFF"/>
                </a:solidFill>
                <a:latin typeface="Poppins"/>
                <a:ea typeface="Poppins"/>
                <a:cs typeface="Poppins"/>
                <a:sym typeface="Poppins"/>
              </a:rPr>
              <a:t>"Electrical Engineer" aligns with skills but isn’t remote or easily accessible – lower score.</a:t>
            </a:r>
          </a:p>
          <a:p>
            <a:pPr algn="just">
              <a:lnSpc>
                <a:spcPts val="1731"/>
              </a:lnSpc>
              <a:spcBef>
                <a:spcPct val="0"/>
              </a:spcBef>
            </a:pPr>
            <a:r>
              <a:rPr lang="en-US" sz="1237">
                <a:solidFill>
                  <a:srgbClr val="FCFEFF"/>
                </a:solidFill>
                <a:latin typeface="Poppins"/>
                <a:ea typeface="Poppins"/>
                <a:cs typeface="Poppins"/>
                <a:sym typeface="Poppins"/>
              </a:rPr>
              <a:t>Output Recommendations:</a:t>
            </a:r>
          </a:p>
          <a:p>
            <a:pPr algn="just">
              <a:lnSpc>
                <a:spcPts val="1731"/>
              </a:lnSpc>
              <a:spcBef>
                <a:spcPct val="0"/>
              </a:spcBef>
            </a:pPr>
            <a:r>
              <a:rPr lang="en-US" sz="1237">
                <a:solidFill>
                  <a:srgbClr val="FCFEFF"/>
                </a:solidFill>
                <a:latin typeface="Poppins"/>
                <a:ea typeface="Poppins"/>
                <a:cs typeface="Poppins"/>
                <a:sym typeface="Poppins"/>
              </a:rPr>
              <a:t>Ranked job suggestions with explanations:</a:t>
            </a:r>
          </a:p>
          <a:p>
            <a:pPr algn="just">
              <a:lnSpc>
                <a:spcPts val="1731"/>
              </a:lnSpc>
              <a:spcBef>
                <a:spcPct val="0"/>
              </a:spcBef>
            </a:pPr>
            <a:r>
              <a:rPr lang="en-US" sz="1237">
                <a:solidFill>
                  <a:srgbClr val="FCFEFF"/>
                </a:solidFill>
                <a:latin typeface="Poppins"/>
                <a:ea typeface="Poppins"/>
                <a:cs typeface="Poppins"/>
                <a:sym typeface="Poppins"/>
              </a:rPr>
              <a:t>Recommendation 1: Project Manager – Matches all skills and conditions.</a:t>
            </a:r>
          </a:p>
          <a:p>
            <a:pPr algn="just">
              <a:lnSpc>
                <a:spcPts val="1731"/>
              </a:lnSpc>
              <a:spcBef>
                <a:spcPct val="0"/>
              </a:spcBef>
            </a:pPr>
            <a:r>
              <a:rPr lang="en-US" sz="1237">
                <a:solidFill>
                  <a:srgbClr val="FCFEFF"/>
                </a:solidFill>
                <a:latin typeface="Poppins"/>
                <a:ea typeface="Poppins"/>
                <a:cs typeface="Poppins"/>
                <a:sym typeface="Poppins"/>
              </a:rPr>
              <a:t>Recommendation 2: Electrical Engineer – Matches skills but might require transportation adjustments.</a:t>
            </a:r>
          </a:p>
          <a:p>
            <a:pPr algn="just">
              <a:lnSpc>
                <a:spcPts val="1731"/>
              </a:lnSpc>
              <a:spcBef>
                <a:spcPct val="0"/>
              </a:spcBef>
            </a:pPr>
            <a:r>
              <a:rPr lang="en-US" sz="1237">
                <a:solidFill>
                  <a:srgbClr val="FCFEFF"/>
                </a:solidFill>
                <a:latin typeface="Poppins"/>
                <a:ea typeface="Poppins"/>
                <a:cs typeface="Poppins"/>
                <a:sym typeface="Poppins"/>
              </a:rPr>
              <a:t>Recommendation 3: Technical Writer – Doesn’t fully match skills but allows flexibility.</a:t>
            </a:r>
          </a:p>
          <a:p>
            <a:pPr algn="just">
              <a:lnSpc>
                <a:spcPts val="1731"/>
              </a:lnSpc>
              <a:spcBef>
                <a:spcPct val="0"/>
              </a:spcBef>
            </a:pPr>
            <a:r>
              <a:rPr lang="en-US" sz="1237">
                <a:solidFill>
                  <a:srgbClr val="FCFEFF"/>
                </a:solidFill>
                <a:latin typeface="Poppins"/>
                <a:ea typeface="Poppins"/>
                <a:cs typeface="Poppins"/>
                <a:sym typeface="Poppins"/>
              </a:rPr>
              <a:t> </a:t>
            </a:r>
          </a:p>
          <a:p>
            <a:pPr algn="just">
              <a:lnSpc>
                <a:spcPts val="1731"/>
              </a:lnSpc>
              <a:spcBef>
                <a:spcPct val="0"/>
              </a:spcBef>
            </a:pPr>
            <a:endParaRPr lang="en-US" sz="1237">
              <a:solidFill>
                <a:srgbClr val="FCFEFF"/>
              </a:solidFill>
              <a:latin typeface="Poppins"/>
              <a:ea typeface="Poppins"/>
              <a:cs typeface="Poppins"/>
              <a:sym typeface="Poppins"/>
            </a:endParaRPr>
          </a:p>
          <a:p>
            <a:pPr algn="just">
              <a:lnSpc>
                <a:spcPts val="1731"/>
              </a:lnSpc>
              <a:spcBef>
                <a:spcPct val="0"/>
              </a:spcBef>
            </a:pPr>
            <a:r>
              <a:rPr lang="en-US" sz="1237">
                <a:solidFill>
                  <a:srgbClr val="FCFEFF"/>
                </a:solidFill>
                <a:latin typeface="Poppins"/>
                <a:ea typeface="Poppins"/>
                <a:cs typeface="Poppins"/>
                <a:sym typeface="Poppins"/>
              </a:rPr>
              <a:t>Example Output for the Assistant:</a:t>
            </a:r>
          </a:p>
          <a:p>
            <a:pPr algn="just">
              <a:lnSpc>
                <a:spcPts val="1731"/>
              </a:lnSpc>
              <a:spcBef>
                <a:spcPct val="0"/>
              </a:spcBef>
            </a:pPr>
            <a:r>
              <a:rPr lang="en-US" sz="1237">
                <a:solidFill>
                  <a:srgbClr val="FCFEFF"/>
                </a:solidFill>
                <a:latin typeface="Poppins"/>
                <a:ea typeface="Poppins"/>
                <a:cs typeface="Poppins"/>
                <a:sym typeface="Poppins"/>
              </a:rPr>
              <a:t> </a:t>
            </a:r>
          </a:p>
          <a:p>
            <a:pPr algn="just">
              <a:lnSpc>
                <a:spcPts val="1731"/>
              </a:lnSpc>
              <a:spcBef>
                <a:spcPct val="0"/>
              </a:spcBef>
            </a:pPr>
            <a:r>
              <a:rPr lang="en-US" sz="1237">
                <a:solidFill>
                  <a:srgbClr val="FCFEFF"/>
                </a:solidFill>
                <a:latin typeface="Poppins"/>
                <a:ea typeface="Poppins"/>
                <a:cs typeface="Poppins"/>
                <a:sym typeface="Poppins"/>
              </a:rPr>
              <a:t>"Based on Alex's profile and preferences, the following roles are recommended:</a:t>
            </a:r>
          </a:p>
          <a:p>
            <a:pPr algn="just">
              <a:lnSpc>
                <a:spcPts val="1731"/>
              </a:lnSpc>
              <a:spcBef>
                <a:spcPct val="0"/>
              </a:spcBef>
            </a:pPr>
            <a:endParaRPr lang="en-US" sz="1237">
              <a:solidFill>
                <a:srgbClr val="FCFEFF"/>
              </a:solidFill>
              <a:latin typeface="Poppins"/>
              <a:ea typeface="Poppins"/>
              <a:cs typeface="Poppins"/>
              <a:sym typeface="Poppins"/>
            </a:endParaRPr>
          </a:p>
          <a:p>
            <a:pPr algn="just">
              <a:lnSpc>
                <a:spcPts val="1731"/>
              </a:lnSpc>
              <a:spcBef>
                <a:spcPct val="0"/>
              </a:spcBef>
            </a:pPr>
            <a:r>
              <a:rPr lang="en-US" sz="1237">
                <a:solidFill>
                  <a:srgbClr val="FCFEFF"/>
                </a:solidFill>
                <a:latin typeface="Poppins"/>
                <a:ea typeface="Poppins"/>
                <a:cs typeface="Poppins"/>
                <a:sym typeface="Poppins"/>
              </a:rPr>
              <a:t>Project Manager:</a:t>
            </a:r>
          </a:p>
          <a:p>
            <a:pPr algn="just">
              <a:lnSpc>
                <a:spcPts val="1731"/>
              </a:lnSpc>
              <a:spcBef>
                <a:spcPct val="0"/>
              </a:spcBef>
            </a:pPr>
            <a:r>
              <a:rPr lang="en-US" sz="1237">
                <a:solidFill>
                  <a:srgbClr val="FCFEFF"/>
                </a:solidFill>
                <a:latin typeface="Poppins"/>
                <a:ea typeface="Poppins"/>
                <a:cs typeface="Poppins"/>
                <a:sym typeface="Poppins"/>
              </a:rPr>
              <a:t>Skills Matched: [Project Management]</a:t>
            </a:r>
          </a:p>
          <a:p>
            <a:pPr algn="just">
              <a:lnSpc>
                <a:spcPts val="1731"/>
              </a:lnSpc>
              <a:spcBef>
                <a:spcPct val="0"/>
              </a:spcBef>
            </a:pPr>
            <a:r>
              <a:rPr lang="en-US" sz="1237">
                <a:solidFill>
                  <a:srgbClr val="FCFEFF"/>
                </a:solidFill>
                <a:latin typeface="Poppins"/>
                <a:ea typeface="Poppins"/>
                <a:cs typeface="Poppins"/>
                <a:sym typeface="Poppins"/>
              </a:rPr>
              <a:t>Conditions Met: Full-time, remote, flexible schedule.</a:t>
            </a:r>
          </a:p>
          <a:p>
            <a:pPr algn="just">
              <a:lnSpc>
                <a:spcPts val="1731"/>
              </a:lnSpc>
              <a:spcBef>
                <a:spcPct val="0"/>
              </a:spcBef>
            </a:pPr>
            <a:r>
              <a:rPr lang="en-US" sz="1237">
                <a:solidFill>
                  <a:srgbClr val="FCFEFF"/>
                </a:solidFill>
                <a:latin typeface="Poppins"/>
                <a:ea typeface="Poppins"/>
                <a:cs typeface="Poppins"/>
                <a:sym typeface="Poppins"/>
              </a:rPr>
              <a:t>Suggested Next Step: Tailor resume to highlight Project Management and apply for this role.</a:t>
            </a:r>
          </a:p>
          <a:p>
            <a:pPr algn="just">
              <a:lnSpc>
                <a:spcPts val="1731"/>
              </a:lnSpc>
              <a:spcBef>
                <a:spcPct val="0"/>
              </a:spcBef>
            </a:pPr>
            <a:r>
              <a:rPr lang="en-US" sz="1237">
                <a:solidFill>
                  <a:srgbClr val="FCFEFF"/>
                </a:solidFill>
                <a:latin typeface="Poppins"/>
                <a:ea typeface="Poppins"/>
                <a:cs typeface="Poppins"/>
                <a:sym typeface="Poppins"/>
              </a:rPr>
              <a:t>Electrical Engineer:</a:t>
            </a:r>
          </a:p>
          <a:p>
            <a:pPr algn="just">
              <a:lnSpc>
                <a:spcPts val="1731"/>
              </a:lnSpc>
              <a:spcBef>
                <a:spcPct val="0"/>
              </a:spcBef>
            </a:pPr>
            <a:r>
              <a:rPr lang="en-US" sz="1237">
                <a:solidFill>
                  <a:srgbClr val="FCFEFF"/>
                </a:solidFill>
                <a:latin typeface="Poppins"/>
                <a:ea typeface="Poppins"/>
                <a:cs typeface="Poppins"/>
                <a:sym typeface="Poppins"/>
              </a:rPr>
              <a:t>Skills Matched: [Power Systems, Circuit Design].</a:t>
            </a:r>
          </a:p>
          <a:p>
            <a:pPr algn="just">
              <a:lnSpc>
                <a:spcPts val="1731"/>
              </a:lnSpc>
              <a:spcBef>
                <a:spcPct val="0"/>
              </a:spcBef>
            </a:pPr>
            <a:r>
              <a:rPr lang="en-US" sz="1237">
                <a:solidFill>
                  <a:srgbClr val="FCFEFF"/>
                </a:solidFill>
                <a:latin typeface="Poppins"/>
                <a:ea typeface="Poppins"/>
                <a:cs typeface="Poppins"/>
                <a:sym typeface="Poppins"/>
              </a:rPr>
              <a:t>Conditions Partly Met: Full-time, flexible schedule, but transportation needs may require accommodation.</a:t>
            </a:r>
          </a:p>
          <a:p>
            <a:pPr algn="just">
              <a:lnSpc>
                <a:spcPts val="1731"/>
              </a:lnSpc>
              <a:spcBef>
                <a:spcPct val="0"/>
              </a:spcBef>
            </a:pPr>
            <a:r>
              <a:rPr lang="en-US" sz="1237">
                <a:solidFill>
                  <a:srgbClr val="FCFEFF"/>
                </a:solidFill>
                <a:latin typeface="Poppins"/>
                <a:ea typeface="Poppins"/>
                <a:cs typeface="Poppins"/>
                <a:sym typeface="Poppins"/>
              </a:rPr>
              <a:t>Suggested Next Step: Explore transportation support options and seek workplace accessibility.</a:t>
            </a:r>
          </a:p>
          <a:p>
            <a:pPr algn="just">
              <a:lnSpc>
                <a:spcPts val="1731"/>
              </a:lnSpc>
              <a:spcBef>
                <a:spcPct val="0"/>
              </a:spcBef>
            </a:pPr>
            <a:r>
              <a:rPr lang="en-US" sz="1237">
                <a:solidFill>
                  <a:srgbClr val="FCFEFF"/>
                </a:solidFill>
                <a:latin typeface="Poppins"/>
                <a:ea typeface="Poppins"/>
                <a:cs typeface="Poppins"/>
                <a:sym typeface="Poppins"/>
              </a:rPr>
              <a:t>Technical Writer:</a:t>
            </a:r>
          </a:p>
          <a:p>
            <a:pPr algn="just">
              <a:lnSpc>
                <a:spcPts val="1731"/>
              </a:lnSpc>
              <a:spcBef>
                <a:spcPct val="0"/>
              </a:spcBef>
            </a:pPr>
            <a:r>
              <a:rPr lang="en-US" sz="1237">
                <a:solidFill>
                  <a:srgbClr val="FCFEFF"/>
                </a:solidFill>
                <a:latin typeface="Poppins"/>
                <a:ea typeface="Poppins"/>
                <a:cs typeface="Poppins"/>
                <a:sym typeface="Poppins"/>
              </a:rPr>
              <a:t>Skills Misaligned, but provides flexibility for Dyslexia.</a:t>
            </a:r>
          </a:p>
          <a:p>
            <a:pPr algn="just">
              <a:lnSpc>
                <a:spcPts val="1731"/>
              </a:lnSpc>
              <a:spcBef>
                <a:spcPct val="0"/>
              </a:spcBef>
            </a:pPr>
            <a:r>
              <a:rPr lang="en-US" sz="1237">
                <a:solidFill>
                  <a:srgbClr val="FCFEFF"/>
                </a:solidFill>
                <a:latin typeface="Poppins"/>
                <a:ea typeface="Poppins"/>
                <a:cs typeface="Poppins"/>
                <a:sym typeface="Poppins"/>
              </a:rPr>
              <a:t>Suggested Next Step: Develop applicable skills (e.g., Technical Documentation) or use as backup option."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8734904" y="4755882"/>
            <a:ext cx="818192" cy="775237"/>
          </a:xfrm>
          <a:custGeom>
            <a:avLst/>
            <a:gdLst/>
            <a:ahLst/>
            <a:cxnLst/>
            <a:rect l="l" t="t" r="r" b="b"/>
            <a:pathLst>
              <a:path w="818192" h="775237">
                <a:moveTo>
                  <a:pt x="0" y="0"/>
                </a:moveTo>
                <a:lnTo>
                  <a:pt x="818192" y="0"/>
                </a:lnTo>
                <a:lnTo>
                  <a:pt x="818192" y="775236"/>
                </a:lnTo>
                <a:lnTo>
                  <a:pt x="0" y="775236"/>
                </a:lnTo>
                <a:lnTo>
                  <a:pt x="0" y="0"/>
                </a:lnTo>
                <a:close/>
              </a:path>
            </a:pathLst>
          </a:custGeom>
          <a:blipFill>
            <a:blip r:embed="rId2"/>
            <a:stretch>
              <a:fillRect/>
            </a:stretch>
          </a:blipFill>
        </p:spPr>
      </p:sp>
      <p:sp>
        <p:nvSpPr>
          <p:cNvPr id="3" name="Freeform 3"/>
          <p:cNvSpPr/>
          <p:nvPr/>
        </p:nvSpPr>
        <p:spPr>
          <a:xfrm rot="5400000">
            <a:off x="17251388" y="-3234830"/>
            <a:ext cx="7406548" cy="8574875"/>
          </a:xfrm>
          <a:custGeom>
            <a:avLst/>
            <a:gdLst/>
            <a:ahLst/>
            <a:cxnLst/>
            <a:rect l="l" t="t" r="r" b="b"/>
            <a:pathLst>
              <a:path w="7406548" h="8574875">
                <a:moveTo>
                  <a:pt x="0" y="0"/>
                </a:moveTo>
                <a:lnTo>
                  <a:pt x="7406548" y="0"/>
                </a:lnTo>
                <a:lnTo>
                  <a:pt x="7406548" y="8574875"/>
                </a:lnTo>
                <a:lnTo>
                  <a:pt x="0" y="8574875"/>
                </a:lnTo>
                <a:lnTo>
                  <a:pt x="0" y="0"/>
                </a:lnTo>
                <a:close/>
              </a:path>
            </a:pathLst>
          </a:custGeom>
          <a:blipFill>
            <a:blip r:embed="rId3"/>
            <a:stretch>
              <a:fillRect/>
            </a:stretch>
          </a:blipFill>
        </p:spPr>
      </p:sp>
      <p:sp>
        <p:nvSpPr>
          <p:cNvPr id="4" name="Freeform 4"/>
          <p:cNvSpPr/>
          <p:nvPr/>
        </p:nvSpPr>
        <p:spPr>
          <a:xfrm>
            <a:off x="9144000" y="150425"/>
            <a:ext cx="8616035" cy="9986149"/>
          </a:xfrm>
          <a:custGeom>
            <a:avLst/>
            <a:gdLst/>
            <a:ahLst/>
            <a:cxnLst/>
            <a:rect l="l" t="t" r="r" b="b"/>
            <a:pathLst>
              <a:path w="8616035" h="9986149">
                <a:moveTo>
                  <a:pt x="0" y="0"/>
                </a:moveTo>
                <a:lnTo>
                  <a:pt x="8616035" y="0"/>
                </a:lnTo>
                <a:lnTo>
                  <a:pt x="8616035" y="9986150"/>
                </a:lnTo>
                <a:lnTo>
                  <a:pt x="0" y="9986150"/>
                </a:lnTo>
                <a:lnTo>
                  <a:pt x="0" y="0"/>
                </a:lnTo>
                <a:close/>
              </a:path>
            </a:pathLst>
          </a:custGeom>
          <a:blipFill>
            <a:blip r:embed="rId4"/>
            <a:stretch>
              <a:fillRect r="-1122"/>
            </a:stretch>
          </a:blipFill>
        </p:spPr>
      </p:sp>
      <p:sp>
        <p:nvSpPr>
          <p:cNvPr id="5" name="TextBox 5"/>
          <p:cNvSpPr txBox="1"/>
          <p:nvPr/>
        </p:nvSpPr>
        <p:spPr>
          <a:xfrm>
            <a:off x="302480" y="66675"/>
            <a:ext cx="9250616" cy="1148033"/>
          </a:xfrm>
          <a:prstGeom prst="rect">
            <a:avLst/>
          </a:prstGeom>
        </p:spPr>
        <p:txBody>
          <a:bodyPr lIns="0" tIns="0" rIns="0" bIns="0" rtlCol="0" anchor="t">
            <a:spAutoFit/>
          </a:bodyPr>
          <a:lstStyle/>
          <a:p>
            <a:pPr algn="l">
              <a:lnSpc>
                <a:spcPts val="8800"/>
              </a:lnSpc>
            </a:pPr>
            <a:r>
              <a:rPr lang="en-US" sz="8000" b="1">
                <a:solidFill>
                  <a:srgbClr val="FFFFFF"/>
                </a:solidFill>
                <a:latin typeface="Heebo Black"/>
                <a:ea typeface="Heebo Black"/>
                <a:cs typeface="Heebo Black"/>
                <a:sym typeface="Heebo Black"/>
              </a:rPr>
              <a:t>Compliance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623647" y="659664"/>
            <a:ext cx="13467579" cy="7087313"/>
          </a:xfrm>
          <a:custGeom>
            <a:avLst/>
            <a:gdLst/>
            <a:ahLst/>
            <a:cxnLst/>
            <a:rect l="l" t="t" r="r" b="b"/>
            <a:pathLst>
              <a:path w="13467579" h="7087313">
                <a:moveTo>
                  <a:pt x="0" y="0"/>
                </a:moveTo>
                <a:lnTo>
                  <a:pt x="13467578" y="0"/>
                </a:lnTo>
                <a:lnTo>
                  <a:pt x="13467578" y="7087313"/>
                </a:lnTo>
                <a:lnTo>
                  <a:pt x="0" y="7087313"/>
                </a:lnTo>
                <a:lnTo>
                  <a:pt x="0" y="0"/>
                </a:lnTo>
                <a:close/>
              </a:path>
            </a:pathLst>
          </a:custGeom>
          <a:blipFill>
            <a:blip r:embed="rId2"/>
            <a:stretch>
              <a:fillRect/>
            </a:stretch>
          </a:blipFill>
        </p:spPr>
      </p:sp>
      <p:sp>
        <p:nvSpPr>
          <p:cNvPr id="3" name="Freeform 3"/>
          <p:cNvSpPr/>
          <p:nvPr/>
        </p:nvSpPr>
        <p:spPr>
          <a:xfrm>
            <a:off x="584724" y="7970322"/>
            <a:ext cx="17118551" cy="1287978"/>
          </a:xfrm>
          <a:custGeom>
            <a:avLst/>
            <a:gdLst/>
            <a:ahLst/>
            <a:cxnLst/>
            <a:rect l="l" t="t" r="r" b="b"/>
            <a:pathLst>
              <a:path w="17118551" h="1287978">
                <a:moveTo>
                  <a:pt x="0" y="0"/>
                </a:moveTo>
                <a:lnTo>
                  <a:pt x="17118552" y="0"/>
                </a:lnTo>
                <a:lnTo>
                  <a:pt x="17118552" y="1287978"/>
                </a:lnTo>
                <a:lnTo>
                  <a:pt x="0" y="1287978"/>
                </a:lnTo>
                <a:lnTo>
                  <a:pt x="0" y="0"/>
                </a:lnTo>
                <a:close/>
              </a:path>
            </a:pathLst>
          </a:custGeom>
          <a:blipFill>
            <a:blip r:embed="rId2"/>
            <a:stretch>
              <a:fillRect t="-469921" b="-129518"/>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TextBox 2"/>
          <p:cNvSpPr txBox="1"/>
          <p:nvPr/>
        </p:nvSpPr>
        <p:spPr>
          <a:xfrm>
            <a:off x="180739" y="200009"/>
            <a:ext cx="9250616" cy="2261141"/>
          </a:xfrm>
          <a:prstGeom prst="rect">
            <a:avLst/>
          </a:prstGeom>
        </p:spPr>
        <p:txBody>
          <a:bodyPr lIns="0" tIns="0" rIns="0" bIns="0" rtlCol="0" anchor="t">
            <a:spAutoFit/>
          </a:bodyPr>
          <a:lstStyle/>
          <a:p>
            <a:pPr algn="l">
              <a:lnSpc>
                <a:spcPts val="8800"/>
              </a:lnSpc>
            </a:pPr>
            <a:r>
              <a:rPr lang="en-US" sz="8000" b="1">
                <a:solidFill>
                  <a:srgbClr val="FFFFFF"/>
                </a:solidFill>
                <a:latin typeface="Heebo Black"/>
                <a:ea typeface="Heebo Black"/>
                <a:cs typeface="Heebo Black"/>
                <a:sym typeface="Heebo Black"/>
              </a:rPr>
              <a:t>Future Scope &amp; Impact</a:t>
            </a:r>
          </a:p>
        </p:txBody>
      </p:sp>
      <p:sp>
        <p:nvSpPr>
          <p:cNvPr id="3" name="Freeform 3"/>
          <p:cNvSpPr/>
          <p:nvPr/>
        </p:nvSpPr>
        <p:spPr>
          <a:xfrm>
            <a:off x="8734904" y="4755882"/>
            <a:ext cx="818192" cy="775237"/>
          </a:xfrm>
          <a:custGeom>
            <a:avLst/>
            <a:gdLst/>
            <a:ahLst/>
            <a:cxnLst/>
            <a:rect l="l" t="t" r="r" b="b"/>
            <a:pathLst>
              <a:path w="818192" h="775237">
                <a:moveTo>
                  <a:pt x="0" y="0"/>
                </a:moveTo>
                <a:lnTo>
                  <a:pt x="818192" y="0"/>
                </a:lnTo>
                <a:lnTo>
                  <a:pt x="818192" y="775236"/>
                </a:lnTo>
                <a:lnTo>
                  <a:pt x="0" y="775236"/>
                </a:lnTo>
                <a:lnTo>
                  <a:pt x="0" y="0"/>
                </a:lnTo>
                <a:close/>
              </a:path>
            </a:pathLst>
          </a:custGeom>
          <a:blipFill>
            <a:blip r:embed="rId2"/>
            <a:stretch>
              <a:fillRect/>
            </a:stretch>
          </a:blipFill>
        </p:spPr>
      </p:sp>
      <p:grpSp>
        <p:nvGrpSpPr>
          <p:cNvPr id="4" name="Group 4"/>
          <p:cNvGrpSpPr/>
          <p:nvPr/>
        </p:nvGrpSpPr>
        <p:grpSpPr>
          <a:xfrm>
            <a:off x="10099077" y="-18059"/>
            <a:ext cx="7776782" cy="9212835"/>
            <a:chOff x="0" y="0"/>
            <a:chExt cx="10369043" cy="12283780"/>
          </a:xfrm>
        </p:grpSpPr>
        <p:sp>
          <p:nvSpPr>
            <p:cNvPr id="5" name="TextBox 5"/>
            <p:cNvSpPr txBox="1"/>
            <p:nvPr/>
          </p:nvSpPr>
          <p:spPr>
            <a:xfrm>
              <a:off x="0" y="1107779"/>
              <a:ext cx="10369043" cy="11176001"/>
            </a:xfrm>
            <a:prstGeom prst="rect">
              <a:avLst/>
            </a:prstGeom>
          </p:spPr>
          <p:txBody>
            <a:bodyPr lIns="0" tIns="0" rIns="0" bIns="0" rtlCol="0" anchor="t">
              <a:spAutoFit/>
            </a:bodyPr>
            <a:lstStyle/>
            <a:p>
              <a:pPr marL="744855" lvl="1" indent="-372428" algn="l">
                <a:lnSpc>
                  <a:spcPts val="4140"/>
                </a:lnSpc>
                <a:buFont typeface="Arial"/>
                <a:buChar char="•"/>
              </a:pPr>
              <a:r>
                <a:rPr lang="en-US" sz="3450">
                  <a:solidFill>
                    <a:srgbClr val="FFFFFF"/>
                  </a:solidFill>
                  <a:latin typeface="Assistant Regular"/>
                  <a:ea typeface="Assistant Regular"/>
                  <a:cs typeface="Assistant Regular"/>
                  <a:sym typeface="Assistant Regular"/>
                </a:rPr>
                <a:t>Advanced AI coaching and personalized training modules.</a:t>
              </a:r>
            </a:p>
            <a:p>
              <a:pPr marL="744855" lvl="1" indent="-372428" algn="l">
                <a:lnSpc>
                  <a:spcPts val="4140"/>
                </a:lnSpc>
                <a:buFont typeface="Arial"/>
                <a:buChar char="•"/>
              </a:pPr>
              <a:r>
                <a:rPr lang="en-US" sz="3450">
                  <a:solidFill>
                    <a:srgbClr val="FFFFFF"/>
                  </a:solidFill>
                  <a:latin typeface="Assistant Regular"/>
                  <a:ea typeface="Assistant Regular"/>
                  <a:cs typeface="Assistant Regular"/>
                  <a:sym typeface="Assistant Regular"/>
                </a:rPr>
                <a:t>Enhanced accessibility features like voice input and multilingual support.</a:t>
              </a:r>
            </a:p>
            <a:p>
              <a:pPr marL="744855" lvl="1" indent="-372428" algn="l">
                <a:lnSpc>
                  <a:spcPts val="4140"/>
                </a:lnSpc>
                <a:buFont typeface="Arial"/>
                <a:buChar char="•"/>
              </a:pPr>
              <a:r>
                <a:rPr lang="en-US" sz="3450">
                  <a:solidFill>
                    <a:srgbClr val="FFFFFF"/>
                  </a:solidFill>
                  <a:latin typeface="Assistant Regular"/>
                  <a:ea typeface="Assistant Regular"/>
                  <a:cs typeface="Assistant Regular"/>
                  <a:sym typeface="Assistant Regular"/>
                </a:rPr>
                <a:t>Collaborations with employment services and organizations like LimeConnect, etc.</a:t>
              </a:r>
            </a:p>
            <a:p>
              <a:pPr marL="744855" lvl="1" indent="-372428" algn="l">
                <a:lnSpc>
                  <a:spcPts val="4140"/>
                </a:lnSpc>
                <a:buFont typeface="Arial"/>
                <a:buChar char="•"/>
              </a:pPr>
              <a:r>
                <a:rPr lang="en-US" sz="3450">
                  <a:solidFill>
                    <a:srgbClr val="FFFFFF"/>
                  </a:solidFill>
                  <a:latin typeface="Assistant Regular"/>
                  <a:ea typeface="Assistant Regular"/>
                  <a:cs typeface="Assistant Regular"/>
                  <a:sym typeface="Assistant Regular"/>
                </a:rPr>
                <a:t>Fix minor bugs, such as return text in the chat bot.</a:t>
              </a:r>
            </a:p>
            <a:p>
              <a:pPr marL="744855" lvl="1" indent="-372428" algn="l">
                <a:lnSpc>
                  <a:spcPts val="4140"/>
                </a:lnSpc>
                <a:buFont typeface="Arial"/>
                <a:buChar char="•"/>
              </a:pPr>
              <a:r>
                <a:rPr lang="en-US" sz="3450">
                  <a:solidFill>
                    <a:srgbClr val="FFFFFF"/>
                  </a:solidFill>
                  <a:latin typeface="Assistant Regular"/>
                  <a:ea typeface="Assistant Regular"/>
                  <a:cs typeface="Assistant Regular"/>
                  <a:sym typeface="Assistant Regular"/>
                </a:rPr>
                <a:t>Further train the model to ensure proper validation.</a:t>
              </a:r>
            </a:p>
            <a:p>
              <a:pPr marL="744855" lvl="1" indent="-372428" algn="l">
                <a:lnSpc>
                  <a:spcPts val="4140"/>
                </a:lnSpc>
                <a:buFont typeface="Arial"/>
                <a:buChar char="•"/>
              </a:pPr>
              <a:r>
                <a:rPr lang="en-US" sz="3450">
                  <a:solidFill>
                    <a:srgbClr val="FFFFFF"/>
                  </a:solidFill>
                  <a:latin typeface="Assistant Regular"/>
                  <a:ea typeface="Assistant Regular"/>
                  <a:cs typeface="Assistant Regular"/>
                  <a:sym typeface="Assistant Regular"/>
                </a:rPr>
                <a:t>Support multiple languages and regional variations.</a:t>
              </a:r>
            </a:p>
            <a:p>
              <a:pPr algn="l">
                <a:lnSpc>
                  <a:spcPts val="4140"/>
                </a:lnSpc>
              </a:pPr>
              <a:endParaRPr lang="en-US" sz="3450">
                <a:solidFill>
                  <a:srgbClr val="FFFFFF"/>
                </a:solidFill>
                <a:latin typeface="Assistant Regular"/>
                <a:ea typeface="Assistant Regular"/>
                <a:cs typeface="Assistant Regular"/>
                <a:sym typeface="Assistant Regular"/>
              </a:endParaRPr>
            </a:p>
            <a:p>
              <a:pPr algn="l">
                <a:lnSpc>
                  <a:spcPts val="4140"/>
                </a:lnSpc>
              </a:pPr>
              <a:endParaRPr lang="en-US" sz="3450">
                <a:solidFill>
                  <a:srgbClr val="FFFFFF"/>
                </a:solidFill>
                <a:latin typeface="Assistant Regular"/>
                <a:ea typeface="Assistant Regular"/>
                <a:cs typeface="Assistant Regular"/>
                <a:sym typeface="Assistant Regular"/>
              </a:endParaRPr>
            </a:p>
            <a:p>
              <a:pPr algn="l">
                <a:lnSpc>
                  <a:spcPts val="4140"/>
                </a:lnSpc>
              </a:pPr>
              <a:endParaRPr lang="en-US" sz="3450">
                <a:solidFill>
                  <a:srgbClr val="FFFFFF"/>
                </a:solidFill>
                <a:latin typeface="Assistant Regular"/>
                <a:ea typeface="Assistant Regular"/>
                <a:cs typeface="Assistant Regular"/>
                <a:sym typeface="Assistant Regular"/>
              </a:endParaRPr>
            </a:p>
          </p:txBody>
        </p:sp>
        <p:sp>
          <p:nvSpPr>
            <p:cNvPr id="6" name="TextBox 6"/>
            <p:cNvSpPr txBox="1"/>
            <p:nvPr/>
          </p:nvSpPr>
          <p:spPr>
            <a:xfrm>
              <a:off x="0" y="-9525"/>
              <a:ext cx="10369043" cy="923881"/>
            </a:xfrm>
            <a:prstGeom prst="rect">
              <a:avLst/>
            </a:prstGeom>
          </p:spPr>
          <p:txBody>
            <a:bodyPr lIns="0" tIns="0" rIns="0" bIns="0" rtlCol="0" anchor="t">
              <a:spAutoFit/>
            </a:bodyPr>
            <a:lstStyle/>
            <a:p>
              <a:pPr marL="0" lvl="0" indent="0" algn="l">
                <a:lnSpc>
                  <a:spcPts val="5400"/>
                </a:lnSpc>
                <a:spcBef>
                  <a:spcPct val="0"/>
                </a:spcBef>
              </a:pPr>
              <a:r>
                <a:rPr lang="en-US" sz="4500" b="1" u="none" strike="noStrike">
                  <a:solidFill>
                    <a:srgbClr val="FFFFFF"/>
                  </a:solidFill>
                  <a:latin typeface="Heebo Black"/>
                  <a:ea typeface="Heebo Black"/>
                  <a:cs typeface="Heebo Black"/>
                  <a:sym typeface="Heebo Black"/>
                </a:rPr>
                <a:t>Potential Expansion</a:t>
              </a:r>
            </a:p>
          </p:txBody>
        </p:sp>
      </p:grpSp>
      <p:sp>
        <p:nvSpPr>
          <p:cNvPr id="7" name="Freeform 7"/>
          <p:cNvSpPr/>
          <p:nvPr/>
        </p:nvSpPr>
        <p:spPr>
          <a:xfrm rot="5400000">
            <a:off x="-2790799" y="6588999"/>
            <a:ext cx="7406548" cy="8574875"/>
          </a:xfrm>
          <a:custGeom>
            <a:avLst/>
            <a:gdLst/>
            <a:ahLst/>
            <a:cxnLst/>
            <a:rect l="l" t="t" r="r" b="b"/>
            <a:pathLst>
              <a:path w="7406548" h="8574875">
                <a:moveTo>
                  <a:pt x="0" y="0"/>
                </a:moveTo>
                <a:lnTo>
                  <a:pt x="7406548" y="0"/>
                </a:lnTo>
                <a:lnTo>
                  <a:pt x="7406548" y="8574875"/>
                </a:lnTo>
                <a:lnTo>
                  <a:pt x="0" y="8574875"/>
                </a:lnTo>
                <a:lnTo>
                  <a:pt x="0" y="0"/>
                </a:lnTo>
                <a:close/>
              </a:path>
            </a:pathLst>
          </a:custGeom>
          <a:blipFill>
            <a:blip r:embed="rId3"/>
            <a:stretch>
              <a:fillRect/>
            </a:stretch>
          </a:blipFill>
        </p:spPr>
      </p:sp>
      <p:sp>
        <p:nvSpPr>
          <p:cNvPr id="8" name="TextBox 8"/>
          <p:cNvSpPr txBox="1"/>
          <p:nvPr/>
        </p:nvSpPr>
        <p:spPr>
          <a:xfrm>
            <a:off x="577018" y="6070096"/>
            <a:ext cx="4580121" cy="1381059"/>
          </a:xfrm>
          <a:prstGeom prst="rect">
            <a:avLst/>
          </a:prstGeom>
        </p:spPr>
        <p:txBody>
          <a:bodyPr lIns="0" tIns="0" rIns="0" bIns="0" rtlCol="0" anchor="t">
            <a:spAutoFit/>
          </a:bodyPr>
          <a:lstStyle/>
          <a:p>
            <a:pPr marL="0" lvl="0" indent="0" algn="l">
              <a:lnSpc>
                <a:spcPts val="5400"/>
              </a:lnSpc>
              <a:spcBef>
                <a:spcPct val="0"/>
              </a:spcBef>
            </a:pPr>
            <a:r>
              <a:rPr lang="en-US" sz="4500" b="1" u="none" strike="noStrike">
                <a:solidFill>
                  <a:srgbClr val="FFFFFF"/>
                </a:solidFill>
                <a:latin typeface="Heebo Black"/>
                <a:ea typeface="Heebo Black"/>
                <a:cs typeface="Heebo Black"/>
                <a:sym typeface="Heebo Black"/>
              </a:rPr>
              <a:t>Long-Term Goal:</a:t>
            </a:r>
          </a:p>
          <a:p>
            <a:pPr marL="0" lvl="0" indent="0" algn="l">
              <a:lnSpc>
                <a:spcPts val="5400"/>
              </a:lnSpc>
              <a:spcBef>
                <a:spcPct val="0"/>
              </a:spcBef>
            </a:pPr>
            <a:endParaRPr lang="en-US" sz="4500" b="1" u="none" strike="noStrike">
              <a:solidFill>
                <a:srgbClr val="FFFFFF"/>
              </a:solidFill>
              <a:latin typeface="Heebo Black"/>
              <a:ea typeface="Heebo Black"/>
              <a:cs typeface="Heebo Black"/>
              <a:sym typeface="Heebo Black"/>
            </a:endParaRPr>
          </a:p>
        </p:txBody>
      </p:sp>
      <p:sp>
        <p:nvSpPr>
          <p:cNvPr id="9" name="TextBox 9"/>
          <p:cNvSpPr txBox="1"/>
          <p:nvPr/>
        </p:nvSpPr>
        <p:spPr>
          <a:xfrm>
            <a:off x="577018" y="6956205"/>
            <a:ext cx="8976078" cy="2056228"/>
          </a:xfrm>
          <a:prstGeom prst="rect">
            <a:avLst/>
          </a:prstGeom>
        </p:spPr>
        <p:txBody>
          <a:bodyPr lIns="0" tIns="0" rIns="0" bIns="0" rtlCol="0" anchor="t">
            <a:spAutoFit/>
          </a:bodyPr>
          <a:lstStyle/>
          <a:p>
            <a:pPr marL="0" lvl="0" indent="0" algn="l">
              <a:lnSpc>
                <a:spcPts val="4134"/>
              </a:lnSpc>
              <a:spcBef>
                <a:spcPct val="0"/>
              </a:spcBef>
            </a:pPr>
            <a:r>
              <a:rPr lang="en-US" sz="3445" u="none" strike="noStrike">
                <a:solidFill>
                  <a:srgbClr val="FFFFFF"/>
                </a:solidFill>
                <a:latin typeface="Assistant Regular"/>
                <a:ea typeface="Assistant Regular"/>
                <a:cs typeface="Assistant Regular"/>
                <a:sym typeface="Assistant Regular"/>
              </a:rPr>
              <a:t>Boost employment opportunities for people with disabilities.</a:t>
            </a:r>
          </a:p>
          <a:p>
            <a:pPr marL="0" lvl="0" indent="0" algn="l">
              <a:lnSpc>
                <a:spcPts val="4134"/>
              </a:lnSpc>
              <a:spcBef>
                <a:spcPct val="0"/>
              </a:spcBef>
            </a:pPr>
            <a:r>
              <a:rPr lang="en-US" sz="3445" u="none" strike="noStrike">
                <a:solidFill>
                  <a:srgbClr val="FFFFFF"/>
                </a:solidFill>
                <a:latin typeface="Assistant Regular"/>
                <a:ea typeface="Assistant Regular"/>
                <a:cs typeface="Assistant Regular"/>
                <a:sym typeface="Assistant Regular"/>
              </a:rPr>
              <a:t>Scale supported employment with AI-driven efficiency and inclusivity.</a:t>
            </a:r>
          </a:p>
        </p:txBody>
      </p:sp>
      <p:sp>
        <p:nvSpPr>
          <p:cNvPr id="10" name="Freeform 10"/>
          <p:cNvSpPr/>
          <p:nvPr/>
        </p:nvSpPr>
        <p:spPr>
          <a:xfrm rot="5400000">
            <a:off x="17251388" y="-3234830"/>
            <a:ext cx="7406548" cy="8574875"/>
          </a:xfrm>
          <a:custGeom>
            <a:avLst/>
            <a:gdLst/>
            <a:ahLst/>
            <a:cxnLst/>
            <a:rect l="l" t="t" r="r" b="b"/>
            <a:pathLst>
              <a:path w="7406548" h="8574875">
                <a:moveTo>
                  <a:pt x="0" y="0"/>
                </a:moveTo>
                <a:lnTo>
                  <a:pt x="7406548" y="0"/>
                </a:lnTo>
                <a:lnTo>
                  <a:pt x="7406548" y="8574875"/>
                </a:lnTo>
                <a:lnTo>
                  <a:pt x="0" y="8574875"/>
                </a:lnTo>
                <a:lnTo>
                  <a:pt x="0" y="0"/>
                </a:lnTo>
                <a:close/>
              </a:path>
            </a:pathLst>
          </a:custGeom>
          <a:blipFill>
            <a:blip r:embed="rId3"/>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26715" y="108376"/>
            <a:ext cx="16650621" cy="1264351"/>
          </a:xfrm>
          <a:prstGeom prst="rect">
            <a:avLst/>
          </a:prstGeom>
        </p:spPr>
        <p:txBody>
          <a:bodyPr lIns="0" tIns="0" rIns="0" bIns="0" rtlCol="0" anchor="t">
            <a:spAutoFit/>
          </a:bodyPr>
          <a:lstStyle/>
          <a:p>
            <a:pPr algn="l">
              <a:lnSpc>
                <a:spcPts val="9094"/>
              </a:lnSpc>
            </a:pPr>
            <a:r>
              <a:rPr lang="en-US" sz="8499" b="1">
                <a:solidFill>
                  <a:srgbClr val="FFFFFF"/>
                </a:solidFill>
                <a:latin typeface="Poppins Bold"/>
                <a:ea typeface="Poppins Bold"/>
                <a:cs typeface="Poppins Bold"/>
                <a:sym typeface="Poppins Bold"/>
              </a:rPr>
              <a:t>Challenges &amp; Key Learnings</a:t>
            </a:r>
          </a:p>
        </p:txBody>
      </p:sp>
      <p:grpSp>
        <p:nvGrpSpPr>
          <p:cNvPr id="3" name="Group 3"/>
          <p:cNvGrpSpPr/>
          <p:nvPr/>
        </p:nvGrpSpPr>
        <p:grpSpPr>
          <a:xfrm>
            <a:off x="5283630" y="4540028"/>
            <a:ext cx="11366990" cy="5273106"/>
            <a:chOff x="0" y="0"/>
            <a:chExt cx="3659661" cy="1697704"/>
          </a:xfrm>
        </p:grpSpPr>
        <p:sp>
          <p:nvSpPr>
            <p:cNvPr id="4" name="Freeform 4"/>
            <p:cNvSpPr/>
            <p:nvPr/>
          </p:nvSpPr>
          <p:spPr>
            <a:xfrm>
              <a:off x="0" y="0"/>
              <a:ext cx="3659661" cy="1697704"/>
            </a:xfrm>
            <a:custGeom>
              <a:avLst/>
              <a:gdLst/>
              <a:ahLst/>
              <a:cxnLst/>
              <a:rect l="l" t="t" r="r" b="b"/>
              <a:pathLst>
                <a:path w="3659661" h="1697704">
                  <a:moveTo>
                    <a:pt x="28206" y="0"/>
                  </a:moveTo>
                  <a:lnTo>
                    <a:pt x="3631455" y="0"/>
                  </a:lnTo>
                  <a:cubicBezTo>
                    <a:pt x="3647033" y="0"/>
                    <a:pt x="3659661" y="12628"/>
                    <a:pt x="3659661" y="28206"/>
                  </a:cubicBezTo>
                  <a:lnTo>
                    <a:pt x="3659661" y="1669498"/>
                  </a:lnTo>
                  <a:cubicBezTo>
                    <a:pt x="3659661" y="1676978"/>
                    <a:pt x="3656690" y="1684153"/>
                    <a:pt x="3651400" y="1689442"/>
                  </a:cubicBezTo>
                  <a:cubicBezTo>
                    <a:pt x="3646110" y="1694732"/>
                    <a:pt x="3638936" y="1697704"/>
                    <a:pt x="3631455" y="1697704"/>
                  </a:cubicBezTo>
                  <a:lnTo>
                    <a:pt x="28206" y="1697704"/>
                  </a:lnTo>
                  <a:cubicBezTo>
                    <a:pt x="12628" y="1697704"/>
                    <a:pt x="0" y="1685075"/>
                    <a:pt x="0" y="1669498"/>
                  </a:cubicBezTo>
                  <a:lnTo>
                    <a:pt x="0" y="28206"/>
                  </a:lnTo>
                  <a:cubicBezTo>
                    <a:pt x="0" y="12628"/>
                    <a:pt x="12628" y="0"/>
                    <a:pt x="28206" y="0"/>
                  </a:cubicBezTo>
                  <a:close/>
                </a:path>
              </a:pathLst>
            </a:custGeom>
            <a:gradFill rotWithShape="1">
              <a:gsLst>
                <a:gs pos="0">
                  <a:srgbClr val="240E3D">
                    <a:alpha val="100000"/>
                  </a:srgbClr>
                </a:gs>
                <a:gs pos="100000">
                  <a:srgbClr val="690088">
                    <a:alpha val="100000"/>
                  </a:srgbClr>
                </a:gs>
              </a:gsLst>
              <a:lin ang="0"/>
            </a:gradFill>
          </p:spPr>
        </p:sp>
        <p:sp>
          <p:nvSpPr>
            <p:cNvPr id="5" name="TextBox 5"/>
            <p:cNvSpPr txBox="1"/>
            <p:nvPr/>
          </p:nvSpPr>
          <p:spPr>
            <a:xfrm>
              <a:off x="0" y="-57150"/>
              <a:ext cx="3659661" cy="1754854"/>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6484912" y="5537965"/>
            <a:ext cx="4706596" cy="3854450"/>
          </a:xfrm>
          <a:prstGeom prst="rect">
            <a:avLst/>
          </a:prstGeom>
        </p:spPr>
        <p:txBody>
          <a:bodyPr lIns="0" tIns="0" rIns="0" bIns="0" rtlCol="0" anchor="t">
            <a:spAutoFit/>
          </a:bodyPr>
          <a:lstStyle/>
          <a:p>
            <a:pPr algn="l">
              <a:lnSpc>
                <a:spcPts val="3400"/>
              </a:lnSpc>
            </a:pPr>
            <a:r>
              <a:rPr lang="en-US" sz="2000">
                <a:solidFill>
                  <a:srgbClr val="FFFFFF"/>
                </a:solidFill>
                <a:latin typeface="Poppins"/>
                <a:ea typeface="Poppins"/>
                <a:cs typeface="Poppins"/>
                <a:sym typeface="Poppins"/>
              </a:rPr>
              <a:t>As a team of individuals with diverse backgrounds, locations, and commitments, it was challenging to align on certain decisions and work cohesively within the short timeframe. There was a lot of back-and-forth communication and sacrifices required to ensure we ultimately reached our goal.</a:t>
            </a:r>
          </a:p>
        </p:txBody>
      </p:sp>
      <p:sp>
        <p:nvSpPr>
          <p:cNvPr id="7" name="TextBox 7"/>
          <p:cNvSpPr txBox="1"/>
          <p:nvPr/>
        </p:nvSpPr>
        <p:spPr>
          <a:xfrm>
            <a:off x="6484912" y="5137915"/>
            <a:ext cx="2467028" cy="358742"/>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Poppins Bold"/>
                <a:ea typeface="Poppins Bold"/>
                <a:cs typeface="Poppins Bold"/>
                <a:sym typeface="Poppins Bold"/>
              </a:rPr>
              <a:t>Team-wise </a:t>
            </a:r>
          </a:p>
        </p:txBody>
      </p:sp>
      <p:sp>
        <p:nvSpPr>
          <p:cNvPr id="8" name="TextBox 8"/>
          <p:cNvSpPr txBox="1"/>
          <p:nvPr/>
        </p:nvSpPr>
        <p:spPr>
          <a:xfrm>
            <a:off x="11796343" y="5537965"/>
            <a:ext cx="3978719" cy="2997200"/>
          </a:xfrm>
          <a:prstGeom prst="rect">
            <a:avLst/>
          </a:prstGeom>
        </p:spPr>
        <p:txBody>
          <a:bodyPr lIns="0" tIns="0" rIns="0" bIns="0" rtlCol="0" anchor="t">
            <a:spAutoFit/>
          </a:bodyPr>
          <a:lstStyle/>
          <a:p>
            <a:pPr algn="l">
              <a:lnSpc>
                <a:spcPts val="3400"/>
              </a:lnSpc>
            </a:pPr>
            <a:r>
              <a:rPr lang="en-US" sz="2000">
                <a:solidFill>
                  <a:srgbClr val="FFFFFF"/>
                </a:solidFill>
                <a:latin typeface="Poppins"/>
                <a:ea typeface="Poppins"/>
                <a:cs typeface="Poppins"/>
                <a:sym typeface="Poppins"/>
              </a:rPr>
              <a:t>Picking up a new skill and applying it immediately was new for a lot of us. </a:t>
            </a:r>
          </a:p>
          <a:p>
            <a:pPr algn="l">
              <a:lnSpc>
                <a:spcPts val="3400"/>
              </a:lnSpc>
            </a:pPr>
            <a:endParaRPr lang="en-US" sz="2000">
              <a:solidFill>
                <a:srgbClr val="FFFFFF"/>
              </a:solidFill>
              <a:latin typeface="Poppins"/>
              <a:ea typeface="Poppins"/>
              <a:cs typeface="Poppins"/>
              <a:sym typeface="Poppins"/>
            </a:endParaRPr>
          </a:p>
          <a:p>
            <a:pPr algn="l">
              <a:lnSpc>
                <a:spcPts val="3400"/>
              </a:lnSpc>
            </a:pPr>
            <a:r>
              <a:rPr lang="en-US" sz="2000">
                <a:solidFill>
                  <a:srgbClr val="FFFFFF"/>
                </a:solidFill>
                <a:latin typeface="Poppins"/>
                <a:ea typeface="Poppins"/>
                <a:cs typeface="Poppins"/>
                <a:sym typeface="Poppins"/>
              </a:rPr>
              <a:t>We all did not feel confident enough for some of the task that were assigned.</a:t>
            </a:r>
          </a:p>
        </p:txBody>
      </p:sp>
      <p:sp>
        <p:nvSpPr>
          <p:cNvPr id="9" name="TextBox 9"/>
          <p:cNvSpPr txBox="1"/>
          <p:nvPr/>
        </p:nvSpPr>
        <p:spPr>
          <a:xfrm>
            <a:off x="11796343" y="5137915"/>
            <a:ext cx="1846809" cy="358742"/>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Poppins Bold"/>
                <a:ea typeface="Poppins Bold"/>
                <a:cs typeface="Poppins Bold"/>
                <a:sym typeface="Poppins Bold"/>
              </a:rPr>
              <a:t>Task-Wise</a:t>
            </a:r>
          </a:p>
        </p:txBody>
      </p:sp>
      <p:sp>
        <p:nvSpPr>
          <p:cNvPr id="10" name="TextBox 10"/>
          <p:cNvSpPr txBox="1"/>
          <p:nvPr/>
        </p:nvSpPr>
        <p:spPr>
          <a:xfrm>
            <a:off x="1342399" y="2285778"/>
            <a:ext cx="9190774" cy="2568575"/>
          </a:xfrm>
          <a:prstGeom prst="rect">
            <a:avLst/>
          </a:prstGeom>
        </p:spPr>
        <p:txBody>
          <a:bodyPr lIns="0" tIns="0" rIns="0" bIns="0" rtlCol="0" anchor="t">
            <a:spAutoFit/>
          </a:bodyPr>
          <a:lstStyle/>
          <a:p>
            <a:pPr marL="431801" lvl="1" indent="-215900" algn="just">
              <a:lnSpc>
                <a:spcPts val="3400"/>
              </a:lnSpc>
              <a:buFont typeface="Arial"/>
              <a:buChar char="•"/>
            </a:pPr>
            <a:r>
              <a:rPr lang="en-US" sz="2000">
                <a:solidFill>
                  <a:srgbClr val="FFFFFF"/>
                </a:solidFill>
                <a:latin typeface="Poppins"/>
                <a:ea typeface="Poppins"/>
                <a:cs typeface="Poppins"/>
                <a:sym typeface="Poppins"/>
              </a:rPr>
              <a:t>Setting up Azure resources and integrating AI models efficiently.</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Ensuring accessibility features align with real user needs.</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Training AI to provide fair, bias-free job recommendations </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Varying time zones within the group.</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Varying engagement level within the group</a:t>
            </a:r>
          </a:p>
          <a:p>
            <a:pPr algn="just">
              <a:lnSpc>
                <a:spcPts val="3400"/>
              </a:lnSpc>
            </a:pPr>
            <a:endParaRPr lang="en-US" sz="2000">
              <a:solidFill>
                <a:srgbClr val="FFFFFF"/>
              </a:solidFill>
              <a:latin typeface="Poppins"/>
              <a:ea typeface="Poppins"/>
              <a:cs typeface="Poppins"/>
              <a:sym typeface="Poppins"/>
            </a:endParaRPr>
          </a:p>
        </p:txBody>
      </p:sp>
      <p:grpSp>
        <p:nvGrpSpPr>
          <p:cNvPr id="11" name="Group 11"/>
          <p:cNvGrpSpPr/>
          <p:nvPr/>
        </p:nvGrpSpPr>
        <p:grpSpPr>
          <a:xfrm>
            <a:off x="3068556" y="7663380"/>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3196431" y="7791254"/>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4934954" y="1372727"/>
            <a:ext cx="321025" cy="3210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56120" y="646235"/>
            <a:ext cx="6017876" cy="5822118"/>
            <a:chOff x="0" y="0"/>
            <a:chExt cx="932326" cy="901998"/>
          </a:xfrm>
        </p:grpSpPr>
        <p:sp>
          <p:nvSpPr>
            <p:cNvPr id="3" name="Freeform 3"/>
            <p:cNvSpPr/>
            <p:nvPr/>
          </p:nvSpPr>
          <p:spPr>
            <a:xfrm>
              <a:off x="0" y="0"/>
              <a:ext cx="932327" cy="901998"/>
            </a:xfrm>
            <a:custGeom>
              <a:avLst/>
              <a:gdLst/>
              <a:ahLst/>
              <a:cxnLst/>
              <a:rect l="l" t="t" r="r" b="b"/>
              <a:pathLst>
                <a:path w="932327" h="901998">
                  <a:moveTo>
                    <a:pt x="29589" y="0"/>
                  </a:moveTo>
                  <a:lnTo>
                    <a:pt x="902737" y="0"/>
                  </a:lnTo>
                  <a:cubicBezTo>
                    <a:pt x="910585" y="0"/>
                    <a:pt x="918111" y="3117"/>
                    <a:pt x="923660" y="8666"/>
                  </a:cubicBezTo>
                  <a:cubicBezTo>
                    <a:pt x="929209" y="14216"/>
                    <a:pt x="932327" y="21742"/>
                    <a:pt x="932327" y="29589"/>
                  </a:cubicBezTo>
                  <a:lnTo>
                    <a:pt x="932327" y="872409"/>
                  </a:lnTo>
                  <a:cubicBezTo>
                    <a:pt x="932327" y="880257"/>
                    <a:pt x="929209" y="887783"/>
                    <a:pt x="923660" y="893332"/>
                  </a:cubicBezTo>
                  <a:cubicBezTo>
                    <a:pt x="918111" y="898881"/>
                    <a:pt x="910585" y="901998"/>
                    <a:pt x="902737" y="901998"/>
                  </a:cubicBezTo>
                  <a:lnTo>
                    <a:pt x="29589" y="901998"/>
                  </a:lnTo>
                  <a:cubicBezTo>
                    <a:pt x="21742" y="901998"/>
                    <a:pt x="14216" y="898881"/>
                    <a:pt x="8666" y="893332"/>
                  </a:cubicBezTo>
                  <a:cubicBezTo>
                    <a:pt x="3117" y="887783"/>
                    <a:pt x="0" y="880257"/>
                    <a:pt x="0" y="872409"/>
                  </a:cubicBezTo>
                  <a:lnTo>
                    <a:pt x="0" y="29589"/>
                  </a:lnTo>
                  <a:cubicBezTo>
                    <a:pt x="0" y="21742"/>
                    <a:pt x="3117" y="14216"/>
                    <a:pt x="8666" y="8666"/>
                  </a:cubicBezTo>
                  <a:cubicBezTo>
                    <a:pt x="14216" y="3117"/>
                    <a:pt x="21742" y="0"/>
                    <a:pt x="29589" y="0"/>
                  </a:cubicBezTo>
                  <a:close/>
                </a:path>
              </a:pathLst>
            </a:custGeom>
            <a:blipFill>
              <a:blip r:embed="rId2"/>
              <a:stretch>
                <a:fillRect l="-61960" r="-21446"/>
              </a:stretch>
            </a:blipFill>
          </p:spPr>
        </p:sp>
      </p:grpSp>
      <p:grpSp>
        <p:nvGrpSpPr>
          <p:cNvPr id="4" name="Group 4"/>
          <p:cNvGrpSpPr/>
          <p:nvPr/>
        </p:nvGrpSpPr>
        <p:grpSpPr>
          <a:xfrm>
            <a:off x="16568755" y="646235"/>
            <a:ext cx="881574" cy="88157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16696630" y="774109"/>
            <a:ext cx="625825" cy="62582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168575" y="8926693"/>
            <a:ext cx="663215" cy="66321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3" name="TextBox 13"/>
          <p:cNvSpPr txBox="1"/>
          <p:nvPr/>
        </p:nvSpPr>
        <p:spPr>
          <a:xfrm>
            <a:off x="6838809" y="637327"/>
            <a:ext cx="9418383" cy="3858630"/>
          </a:xfrm>
          <a:prstGeom prst="rect">
            <a:avLst/>
          </a:prstGeom>
        </p:spPr>
        <p:txBody>
          <a:bodyPr lIns="0" tIns="0" rIns="0" bIns="0" rtlCol="0" anchor="t">
            <a:spAutoFit/>
          </a:bodyPr>
          <a:lstStyle/>
          <a:p>
            <a:pPr algn="l">
              <a:lnSpc>
                <a:spcPts val="7489"/>
              </a:lnSpc>
            </a:pPr>
            <a:r>
              <a:rPr lang="en-US" sz="6999" b="1">
                <a:solidFill>
                  <a:srgbClr val="FFFFFF"/>
                </a:solidFill>
                <a:latin typeface="Poppins Bold"/>
                <a:ea typeface="Poppins Bold"/>
                <a:cs typeface="Poppins Bold"/>
                <a:sym typeface="Poppins Bold"/>
              </a:rPr>
              <a:t>Understanding Supported Employment</a:t>
            </a:r>
          </a:p>
          <a:p>
            <a:pPr algn="l">
              <a:lnSpc>
                <a:spcPts val="7489"/>
              </a:lnSpc>
            </a:pPr>
            <a:endParaRPr lang="en-US" sz="6999" b="1">
              <a:solidFill>
                <a:srgbClr val="FFFFFF"/>
              </a:solidFill>
              <a:latin typeface="Poppins Bold"/>
              <a:ea typeface="Poppins Bold"/>
              <a:cs typeface="Poppins Bold"/>
              <a:sym typeface="Poppins Bold"/>
            </a:endParaRPr>
          </a:p>
        </p:txBody>
      </p:sp>
      <p:sp>
        <p:nvSpPr>
          <p:cNvPr id="14" name="TextBox 14"/>
          <p:cNvSpPr txBox="1"/>
          <p:nvPr/>
        </p:nvSpPr>
        <p:spPr>
          <a:xfrm>
            <a:off x="6838809" y="3654206"/>
            <a:ext cx="9857821" cy="6050690"/>
          </a:xfrm>
          <a:prstGeom prst="rect">
            <a:avLst/>
          </a:prstGeom>
        </p:spPr>
        <p:txBody>
          <a:bodyPr lIns="0" tIns="0" rIns="0" bIns="0" rtlCol="0" anchor="t">
            <a:spAutoFit/>
          </a:bodyPr>
          <a:lstStyle/>
          <a:p>
            <a:pPr algn="just">
              <a:lnSpc>
                <a:spcPts val="3739"/>
              </a:lnSpc>
            </a:pPr>
            <a:r>
              <a:rPr lang="en-US" sz="2199">
                <a:solidFill>
                  <a:srgbClr val="FFFFFF"/>
                </a:solidFill>
                <a:latin typeface="Poppins"/>
                <a:ea typeface="Poppins"/>
                <a:cs typeface="Poppins"/>
                <a:sym typeface="Poppins"/>
              </a:rPr>
              <a:t>Supported employment is designed to help individuals with disabilities and other employment barriers secure and maintain jobs by providing essential services such as job coaching, skills training, and ongoing assistance. However, job coaches, who play a critical role in this process, face several challenges, including a high administrative workload, limited resources, and the need to provide personalized support while effectively managing job matching and training. </a:t>
            </a:r>
          </a:p>
          <a:p>
            <a:pPr algn="just">
              <a:lnSpc>
                <a:spcPts val="3739"/>
              </a:lnSpc>
            </a:pPr>
            <a:endParaRPr lang="en-US" sz="2199">
              <a:solidFill>
                <a:srgbClr val="FFFFFF"/>
              </a:solidFill>
              <a:latin typeface="Poppins"/>
              <a:ea typeface="Poppins"/>
              <a:cs typeface="Poppins"/>
              <a:sym typeface="Poppins"/>
            </a:endParaRPr>
          </a:p>
          <a:p>
            <a:pPr algn="just">
              <a:lnSpc>
                <a:spcPts val="3739"/>
              </a:lnSpc>
            </a:pPr>
            <a:r>
              <a:rPr lang="en-US" sz="2199">
                <a:solidFill>
                  <a:srgbClr val="FFFFFF"/>
                </a:solidFill>
                <a:latin typeface="Poppins"/>
                <a:ea typeface="Poppins"/>
                <a:cs typeface="Poppins"/>
                <a:sym typeface="Poppins"/>
              </a:rPr>
              <a:t>These challenges highlight the importance of improving support systems, as millions of people struggle with job access due to disabilities. Enhancing these systems can foster greater workforce inclusion and ensure that individuals receive the necessary guidance to succeed in their careers.</a:t>
            </a:r>
          </a:p>
        </p:txBody>
      </p:sp>
      <p:grpSp>
        <p:nvGrpSpPr>
          <p:cNvPr id="15" name="Group 15"/>
          <p:cNvGrpSpPr/>
          <p:nvPr/>
        </p:nvGrpSpPr>
        <p:grpSpPr>
          <a:xfrm>
            <a:off x="2646960" y="7781929"/>
            <a:ext cx="1026791" cy="102679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14710789" y="2231555"/>
            <a:ext cx="641601" cy="64160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14803855" y="2324621"/>
            <a:ext cx="455469" cy="455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17009542" y="9269107"/>
            <a:ext cx="641601" cy="64160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17102608" y="9362173"/>
            <a:ext cx="455469" cy="45546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26715" y="108376"/>
            <a:ext cx="16650621" cy="1264351"/>
          </a:xfrm>
          <a:prstGeom prst="rect">
            <a:avLst/>
          </a:prstGeom>
        </p:spPr>
        <p:txBody>
          <a:bodyPr lIns="0" tIns="0" rIns="0" bIns="0" rtlCol="0" anchor="t">
            <a:spAutoFit/>
          </a:bodyPr>
          <a:lstStyle/>
          <a:p>
            <a:pPr algn="l">
              <a:lnSpc>
                <a:spcPts val="9094"/>
              </a:lnSpc>
            </a:pPr>
            <a:r>
              <a:rPr lang="en-US" sz="8499" b="1">
                <a:solidFill>
                  <a:srgbClr val="FFFFFF"/>
                </a:solidFill>
                <a:latin typeface="Poppins Bold"/>
                <a:ea typeface="Poppins Bold"/>
                <a:cs typeface="Poppins Bold"/>
                <a:sym typeface="Poppins Bold"/>
              </a:rPr>
              <a:t>Key Takeaways</a:t>
            </a:r>
          </a:p>
        </p:txBody>
      </p:sp>
      <p:grpSp>
        <p:nvGrpSpPr>
          <p:cNvPr id="3" name="Group 3"/>
          <p:cNvGrpSpPr/>
          <p:nvPr/>
        </p:nvGrpSpPr>
        <p:grpSpPr>
          <a:xfrm>
            <a:off x="5283630" y="4540028"/>
            <a:ext cx="11366990" cy="5230333"/>
            <a:chOff x="0" y="0"/>
            <a:chExt cx="3659661" cy="1683933"/>
          </a:xfrm>
        </p:grpSpPr>
        <p:sp>
          <p:nvSpPr>
            <p:cNvPr id="4" name="Freeform 4"/>
            <p:cNvSpPr/>
            <p:nvPr/>
          </p:nvSpPr>
          <p:spPr>
            <a:xfrm>
              <a:off x="0" y="0"/>
              <a:ext cx="3659661" cy="1683932"/>
            </a:xfrm>
            <a:custGeom>
              <a:avLst/>
              <a:gdLst/>
              <a:ahLst/>
              <a:cxnLst/>
              <a:rect l="l" t="t" r="r" b="b"/>
              <a:pathLst>
                <a:path w="3659661" h="1683932">
                  <a:moveTo>
                    <a:pt x="28206" y="0"/>
                  </a:moveTo>
                  <a:lnTo>
                    <a:pt x="3631455" y="0"/>
                  </a:lnTo>
                  <a:cubicBezTo>
                    <a:pt x="3647033" y="0"/>
                    <a:pt x="3659661" y="12628"/>
                    <a:pt x="3659661" y="28206"/>
                  </a:cubicBezTo>
                  <a:lnTo>
                    <a:pt x="3659661" y="1655726"/>
                  </a:lnTo>
                  <a:cubicBezTo>
                    <a:pt x="3659661" y="1671304"/>
                    <a:pt x="3647033" y="1683932"/>
                    <a:pt x="3631455" y="1683932"/>
                  </a:cubicBezTo>
                  <a:lnTo>
                    <a:pt x="28206" y="1683932"/>
                  </a:lnTo>
                  <a:cubicBezTo>
                    <a:pt x="12628" y="1683932"/>
                    <a:pt x="0" y="1671304"/>
                    <a:pt x="0" y="1655726"/>
                  </a:cubicBezTo>
                  <a:lnTo>
                    <a:pt x="0" y="28206"/>
                  </a:lnTo>
                  <a:cubicBezTo>
                    <a:pt x="0" y="12628"/>
                    <a:pt x="12628" y="0"/>
                    <a:pt x="28206" y="0"/>
                  </a:cubicBezTo>
                  <a:close/>
                </a:path>
              </a:pathLst>
            </a:custGeom>
            <a:gradFill rotWithShape="1">
              <a:gsLst>
                <a:gs pos="0">
                  <a:srgbClr val="240E3D">
                    <a:alpha val="100000"/>
                  </a:srgbClr>
                </a:gs>
                <a:gs pos="100000">
                  <a:srgbClr val="690088">
                    <a:alpha val="100000"/>
                  </a:srgbClr>
                </a:gs>
              </a:gsLst>
              <a:lin ang="0"/>
            </a:gradFill>
          </p:spPr>
        </p:sp>
        <p:sp>
          <p:nvSpPr>
            <p:cNvPr id="5" name="TextBox 5"/>
            <p:cNvSpPr txBox="1"/>
            <p:nvPr/>
          </p:nvSpPr>
          <p:spPr>
            <a:xfrm>
              <a:off x="0" y="-57150"/>
              <a:ext cx="3659661" cy="1741083"/>
            </a:xfrm>
            <a:prstGeom prst="rect">
              <a:avLst/>
            </a:prstGeom>
          </p:spPr>
          <p:txBody>
            <a:bodyPr lIns="50800" tIns="50800" rIns="50800" bIns="50800" rtlCol="0" anchor="ctr"/>
            <a:lstStyle/>
            <a:p>
              <a:pPr algn="ctr">
                <a:lnSpc>
                  <a:spcPts val="2799"/>
                </a:lnSpc>
              </a:pPr>
              <a:endParaRPr/>
            </a:p>
          </p:txBody>
        </p:sp>
      </p:grpSp>
      <p:sp>
        <p:nvSpPr>
          <p:cNvPr id="6" name="TextBox 6"/>
          <p:cNvSpPr txBox="1"/>
          <p:nvPr/>
        </p:nvSpPr>
        <p:spPr>
          <a:xfrm>
            <a:off x="6484912" y="5537965"/>
            <a:ext cx="4706596" cy="3854450"/>
          </a:xfrm>
          <a:prstGeom prst="rect">
            <a:avLst/>
          </a:prstGeom>
        </p:spPr>
        <p:txBody>
          <a:bodyPr lIns="0" tIns="0" rIns="0" bIns="0" rtlCol="0" anchor="t">
            <a:spAutoFit/>
          </a:bodyPr>
          <a:lstStyle/>
          <a:p>
            <a:pPr algn="l">
              <a:lnSpc>
                <a:spcPts val="3400"/>
              </a:lnSpc>
            </a:pPr>
            <a:r>
              <a:rPr lang="en-US" sz="2000">
                <a:solidFill>
                  <a:srgbClr val="FFFFFF"/>
                </a:solidFill>
                <a:latin typeface="Poppins"/>
                <a:ea typeface="Poppins"/>
                <a:cs typeface="Poppins"/>
                <a:sym typeface="Poppins"/>
              </a:rPr>
              <a:t>As the project drew to an end and we reminces on the experince, for some of us this was the first Hacakathon ever, and completing the project brought on a wave of immense and inexplicable emotions. </a:t>
            </a:r>
          </a:p>
          <a:p>
            <a:pPr algn="l">
              <a:lnSpc>
                <a:spcPts val="3400"/>
              </a:lnSpc>
            </a:pPr>
            <a:r>
              <a:rPr lang="en-US" sz="2000">
                <a:solidFill>
                  <a:srgbClr val="FFFFFF"/>
                </a:solidFill>
                <a:latin typeface="Poppins"/>
                <a:ea typeface="Poppins"/>
                <a:cs typeface="Poppins"/>
                <a:sym typeface="Poppins"/>
              </a:rPr>
              <a:t>Some member of the team have agreed to be teammates beyond this hacakthon</a:t>
            </a:r>
          </a:p>
        </p:txBody>
      </p:sp>
      <p:sp>
        <p:nvSpPr>
          <p:cNvPr id="7" name="TextBox 7"/>
          <p:cNvSpPr txBox="1"/>
          <p:nvPr/>
        </p:nvSpPr>
        <p:spPr>
          <a:xfrm>
            <a:off x="6484912" y="5137915"/>
            <a:ext cx="2167113" cy="358742"/>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Poppins Bold"/>
                <a:ea typeface="Poppins Bold"/>
                <a:cs typeface="Poppins Bold"/>
                <a:sym typeface="Poppins Bold"/>
              </a:rPr>
              <a:t>Team-wise</a:t>
            </a:r>
          </a:p>
        </p:txBody>
      </p:sp>
      <p:sp>
        <p:nvSpPr>
          <p:cNvPr id="8" name="TextBox 8"/>
          <p:cNvSpPr txBox="1"/>
          <p:nvPr/>
        </p:nvSpPr>
        <p:spPr>
          <a:xfrm>
            <a:off x="11796343" y="5537965"/>
            <a:ext cx="3978719" cy="128270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The true beauty of project-based learning is the resulting confidence.</a:t>
            </a:r>
          </a:p>
        </p:txBody>
      </p:sp>
      <p:sp>
        <p:nvSpPr>
          <p:cNvPr id="9" name="TextBox 9"/>
          <p:cNvSpPr txBox="1"/>
          <p:nvPr/>
        </p:nvSpPr>
        <p:spPr>
          <a:xfrm>
            <a:off x="11796343" y="5137915"/>
            <a:ext cx="1989360" cy="358742"/>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Poppins Bold"/>
                <a:ea typeface="Poppins Bold"/>
                <a:cs typeface="Poppins Bold"/>
                <a:sym typeface="Poppins Bold"/>
              </a:rPr>
              <a:t>Task-wise</a:t>
            </a:r>
          </a:p>
        </p:txBody>
      </p:sp>
      <p:sp>
        <p:nvSpPr>
          <p:cNvPr id="10" name="TextBox 10"/>
          <p:cNvSpPr txBox="1"/>
          <p:nvPr/>
        </p:nvSpPr>
        <p:spPr>
          <a:xfrm>
            <a:off x="1028700" y="2161953"/>
            <a:ext cx="10162809" cy="2139950"/>
          </a:xfrm>
          <a:prstGeom prst="rect">
            <a:avLst/>
          </a:prstGeom>
        </p:spPr>
        <p:txBody>
          <a:bodyPr lIns="0" tIns="0" rIns="0" bIns="0" rtlCol="0" anchor="t">
            <a:spAutoFit/>
          </a:bodyPr>
          <a:lstStyle/>
          <a:p>
            <a:pPr marL="431801" lvl="1" indent="-215900" algn="just">
              <a:lnSpc>
                <a:spcPts val="3400"/>
              </a:lnSpc>
              <a:buFont typeface="Arial"/>
              <a:buChar char="•"/>
            </a:pPr>
            <a:r>
              <a:rPr lang="en-US" sz="2000">
                <a:solidFill>
                  <a:srgbClr val="FFFFFF"/>
                </a:solidFill>
                <a:latin typeface="Poppins"/>
                <a:ea typeface="Poppins"/>
                <a:cs typeface="Poppins"/>
                <a:sym typeface="Poppins"/>
              </a:rPr>
              <a:t>A lot of the challenges posed were sometimes deterring, but, with a little push from one teammate or the other, it became a fun learning curve. </a:t>
            </a:r>
          </a:p>
          <a:p>
            <a:pPr marL="431801" lvl="1" indent="-215900" algn="just">
              <a:lnSpc>
                <a:spcPts val="3400"/>
              </a:lnSpc>
              <a:buFont typeface="Arial"/>
              <a:buChar char="•"/>
            </a:pPr>
            <a:r>
              <a:rPr lang="en-US" sz="2000">
                <a:solidFill>
                  <a:srgbClr val="FFFFFF"/>
                </a:solidFill>
                <a:latin typeface="Poppins"/>
                <a:ea typeface="Poppins"/>
                <a:cs typeface="Poppins"/>
                <a:sym typeface="Poppins"/>
              </a:rPr>
              <a:t>We also made conscious efforts to ensure that we were not too distracted by the challenge. Making conscious efforts to consider the user , made the project and learning more wholesome</a:t>
            </a:r>
          </a:p>
        </p:txBody>
      </p:sp>
      <p:grpSp>
        <p:nvGrpSpPr>
          <p:cNvPr id="11" name="Group 11"/>
          <p:cNvGrpSpPr/>
          <p:nvPr/>
        </p:nvGrpSpPr>
        <p:grpSpPr>
          <a:xfrm>
            <a:off x="3068556" y="7663380"/>
            <a:ext cx="881574" cy="8815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3196431" y="7791254"/>
            <a:ext cx="625825" cy="625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14934954" y="1372727"/>
            <a:ext cx="321025" cy="3210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51325" y="4660540"/>
            <a:ext cx="6966193" cy="965919"/>
            <a:chOff x="0" y="0"/>
            <a:chExt cx="1628821" cy="225849"/>
          </a:xfrm>
        </p:grpSpPr>
        <p:sp>
          <p:nvSpPr>
            <p:cNvPr id="3" name="Freeform 3"/>
            <p:cNvSpPr/>
            <p:nvPr/>
          </p:nvSpPr>
          <p:spPr>
            <a:xfrm>
              <a:off x="0" y="0"/>
              <a:ext cx="1628822" cy="225849"/>
            </a:xfrm>
            <a:custGeom>
              <a:avLst/>
              <a:gdLst/>
              <a:ahLst/>
              <a:cxnLst/>
              <a:rect l="l" t="t" r="r" b="b"/>
              <a:pathLst>
                <a:path w="1628822" h="225849">
                  <a:moveTo>
                    <a:pt x="111136" y="0"/>
                  </a:moveTo>
                  <a:lnTo>
                    <a:pt x="1517686" y="0"/>
                  </a:lnTo>
                  <a:cubicBezTo>
                    <a:pt x="1547161" y="0"/>
                    <a:pt x="1575429" y="11709"/>
                    <a:pt x="1596271" y="32551"/>
                  </a:cubicBezTo>
                  <a:cubicBezTo>
                    <a:pt x="1617113" y="53393"/>
                    <a:pt x="1628822" y="81661"/>
                    <a:pt x="1628822" y="111136"/>
                  </a:cubicBezTo>
                  <a:lnTo>
                    <a:pt x="1628822" y="114714"/>
                  </a:lnTo>
                  <a:cubicBezTo>
                    <a:pt x="1628822" y="144189"/>
                    <a:pt x="1617113" y="172457"/>
                    <a:pt x="1596271" y="193299"/>
                  </a:cubicBezTo>
                  <a:cubicBezTo>
                    <a:pt x="1575429" y="214140"/>
                    <a:pt x="1547161" y="225849"/>
                    <a:pt x="1517686" y="225849"/>
                  </a:cubicBezTo>
                  <a:lnTo>
                    <a:pt x="111136" y="225849"/>
                  </a:lnTo>
                  <a:cubicBezTo>
                    <a:pt x="81661" y="225849"/>
                    <a:pt x="53393" y="214140"/>
                    <a:pt x="32551" y="193299"/>
                  </a:cubicBezTo>
                  <a:cubicBezTo>
                    <a:pt x="11709" y="172457"/>
                    <a:pt x="0" y="144189"/>
                    <a:pt x="0" y="114714"/>
                  </a:cubicBezTo>
                  <a:lnTo>
                    <a:pt x="0" y="111136"/>
                  </a:lnTo>
                  <a:cubicBezTo>
                    <a:pt x="0" y="81661"/>
                    <a:pt x="11709" y="53393"/>
                    <a:pt x="32551" y="32551"/>
                  </a:cubicBezTo>
                  <a:cubicBezTo>
                    <a:pt x="53393" y="11709"/>
                    <a:pt x="81661" y="0"/>
                    <a:pt x="111136" y="0"/>
                  </a:cubicBezTo>
                  <a:close/>
                </a:path>
              </a:pathLst>
            </a:custGeom>
            <a:solidFill>
              <a:srgbClr val="FFFFFF"/>
            </a:solidFill>
          </p:spPr>
        </p:sp>
        <p:sp>
          <p:nvSpPr>
            <p:cNvPr id="4" name="TextBox 4"/>
            <p:cNvSpPr txBox="1"/>
            <p:nvPr/>
          </p:nvSpPr>
          <p:spPr>
            <a:xfrm>
              <a:off x="0" y="-57150"/>
              <a:ext cx="1628821" cy="28299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6127244" y="4824814"/>
            <a:ext cx="2315025" cy="637373"/>
            <a:chOff x="0" y="0"/>
            <a:chExt cx="541295" cy="149029"/>
          </a:xfrm>
        </p:grpSpPr>
        <p:sp>
          <p:nvSpPr>
            <p:cNvPr id="6" name="Freeform 6"/>
            <p:cNvSpPr/>
            <p:nvPr/>
          </p:nvSpPr>
          <p:spPr>
            <a:xfrm>
              <a:off x="0" y="0"/>
              <a:ext cx="541295" cy="149029"/>
            </a:xfrm>
            <a:custGeom>
              <a:avLst/>
              <a:gdLst/>
              <a:ahLst/>
              <a:cxnLst/>
              <a:rect l="l" t="t" r="r" b="b"/>
              <a:pathLst>
                <a:path w="541295" h="149029">
                  <a:moveTo>
                    <a:pt x="74515" y="0"/>
                  </a:moveTo>
                  <a:lnTo>
                    <a:pt x="466780" y="0"/>
                  </a:lnTo>
                  <a:cubicBezTo>
                    <a:pt x="507933" y="0"/>
                    <a:pt x="541295" y="33361"/>
                    <a:pt x="541295" y="74515"/>
                  </a:cubicBezTo>
                  <a:lnTo>
                    <a:pt x="541295" y="74515"/>
                  </a:lnTo>
                  <a:cubicBezTo>
                    <a:pt x="541295" y="115668"/>
                    <a:pt x="507933" y="149029"/>
                    <a:pt x="466780" y="149029"/>
                  </a:cubicBezTo>
                  <a:lnTo>
                    <a:pt x="74515" y="149029"/>
                  </a:lnTo>
                  <a:cubicBezTo>
                    <a:pt x="33361" y="149029"/>
                    <a:pt x="0" y="115668"/>
                    <a:pt x="0" y="74515"/>
                  </a:cubicBezTo>
                  <a:lnTo>
                    <a:pt x="0" y="74515"/>
                  </a:lnTo>
                  <a:cubicBezTo>
                    <a:pt x="0" y="33361"/>
                    <a:pt x="33361" y="0"/>
                    <a:pt x="74515" y="0"/>
                  </a:cubicBezTo>
                  <a:close/>
                </a:path>
              </a:pathLst>
            </a:custGeom>
            <a:gradFill rotWithShape="1">
              <a:gsLst>
                <a:gs pos="0">
                  <a:srgbClr val="240E3D">
                    <a:alpha val="100000"/>
                  </a:srgbClr>
                </a:gs>
                <a:gs pos="100000">
                  <a:srgbClr val="690088">
                    <a:alpha val="100000"/>
                  </a:srgbClr>
                </a:gs>
              </a:gsLst>
              <a:lin ang="0"/>
            </a:gradFill>
          </p:spPr>
        </p:sp>
        <p:sp>
          <p:nvSpPr>
            <p:cNvPr id="7" name="TextBox 7"/>
            <p:cNvSpPr txBox="1"/>
            <p:nvPr/>
          </p:nvSpPr>
          <p:spPr>
            <a:xfrm>
              <a:off x="0" y="-57150"/>
              <a:ext cx="541295" cy="206179"/>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9788474" y="1449542"/>
            <a:ext cx="20590236" cy="2059023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txBody>
            <a:bodyPr/>
            <a:lstStyle/>
            <a:p>
              <a:endParaRPr lang="en-US" dirty="0"/>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flipH="1">
            <a:off x="9645599" y="4004114"/>
            <a:ext cx="10483567" cy="8229600"/>
          </a:xfrm>
          <a:custGeom>
            <a:avLst/>
            <a:gdLst/>
            <a:ahLst/>
            <a:cxnLst/>
            <a:rect l="l" t="t" r="r" b="b"/>
            <a:pathLst>
              <a:path w="10483567" h="8229600">
                <a:moveTo>
                  <a:pt x="10483566" y="0"/>
                </a:moveTo>
                <a:lnTo>
                  <a:pt x="0" y="0"/>
                </a:lnTo>
                <a:lnTo>
                  <a:pt x="0" y="8229600"/>
                </a:lnTo>
                <a:lnTo>
                  <a:pt x="10483566" y="8229600"/>
                </a:lnTo>
                <a:lnTo>
                  <a:pt x="10483566" y="0"/>
                </a:lnTo>
                <a:close/>
              </a:path>
            </a:pathLst>
          </a:custGeom>
          <a:blipFill>
            <a:blip r:embed="rId2"/>
            <a:stretch>
              <a:fillRect/>
            </a:stretch>
          </a:blipFill>
        </p:spPr>
      </p:sp>
      <p:sp>
        <p:nvSpPr>
          <p:cNvPr id="12" name="TextBox 12"/>
          <p:cNvSpPr txBox="1"/>
          <p:nvPr/>
        </p:nvSpPr>
        <p:spPr>
          <a:xfrm>
            <a:off x="6197093" y="4868863"/>
            <a:ext cx="2175327" cy="425450"/>
          </a:xfrm>
          <a:prstGeom prst="rect">
            <a:avLst/>
          </a:prstGeom>
        </p:spPr>
        <p:txBody>
          <a:bodyPr lIns="0" tIns="0" rIns="0" bIns="0" rtlCol="0" anchor="t">
            <a:spAutoFit/>
          </a:bodyPr>
          <a:lstStyle/>
          <a:p>
            <a:pPr algn="ctr">
              <a:lnSpc>
                <a:spcPts val="3400"/>
              </a:lnSpc>
            </a:pPr>
            <a:r>
              <a:rPr lang="en-US" sz="2000" u="sng">
                <a:solidFill>
                  <a:srgbClr val="FFFFFF"/>
                </a:solidFill>
                <a:latin typeface="Poppins"/>
                <a:ea typeface="Poppins"/>
                <a:cs typeface="Poppins"/>
                <a:sym typeface="Poppins"/>
                <a:hlinkClick r:id="rId3" tooltip="mailto:yesirat.sanni_ug2023@ashoka.edu.in"/>
              </a:rPr>
              <a:t>Contact us</a:t>
            </a:r>
          </a:p>
        </p:txBody>
      </p:sp>
      <p:sp>
        <p:nvSpPr>
          <p:cNvPr id="13" name="TextBox 13"/>
          <p:cNvSpPr txBox="1"/>
          <p:nvPr/>
        </p:nvSpPr>
        <p:spPr>
          <a:xfrm>
            <a:off x="2315551" y="4868863"/>
            <a:ext cx="3669475" cy="425450"/>
          </a:xfrm>
          <a:prstGeom prst="rect">
            <a:avLst/>
          </a:prstGeom>
        </p:spPr>
        <p:txBody>
          <a:bodyPr lIns="0" tIns="0" rIns="0" bIns="0" rtlCol="0" anchor="t">
            <a:spAutoFit/>
          </a:bodyPr>
          <a:lstStyle/>
          <a:p>
            <a:pPr algn="just">
              <a:lnSpc>
                <a:spcPts val="3400"/>
              </a:lnSpc>
            </a:pPr>
            <a:r>
              <a:rPr lang="en-US" sz="2000">
                <a:solidFill>
                  <a:srgbClr val="0F0E0E"/>
                </a:solidFill>
                <a:latin typeface="Poppins"/>
                <a:ea typeface="Poppins"/>
                <a:cs typeface="Poppins"/>
                <a:sym typeface="Poppins"/>
              </a:rPr>
              <a:t>Presented By: Yesirat Sanni</a:t>
            </a:r>
          </a:p>
        </p:txBody>
      </p:sp>
      <p:sp>
        <p:nvSpPr>
          <p:cNvPr id="14" name="TextBox 14"/>
          <p:cNvSpPr txBox="1"/>
          <p:nvPr/>
        </p:nvSpPr>
        <p:spPr>
          <a:xfrm>
            <a:off x="1651325" y="4100935"/>
            <a:ext cx="4956842" cy="425450"/>
          </a:xfrm>
          <a:prstGeom prst="rect">
            <a:avLst/>
          </a:prstGeom>
        </p:spPr>
        <p:txBody>
          <a:bodyPr lIns="0" tIns="0" rIns="0" bIns="0" rtlCol="0" anchor="t">
            <a:spAutoFit/>
          </a:bodyPr>
          <a:lstStyle/>
          <a:p>
            <a:pPr algn="l">
              <a:lnSpc>
                <a:spcPts val="3400"/>
              </a:lnSpc>
            </a:pPr>
            <a:r>
              <a:rPr lang="en-US" sz="2000" spc="848">
                <a:solidFill>
                  <a:srgbClr val="FFFFFF"/>
                </a:solidFill>
                <a:latin typeface="Poppins"/>
                <a:ea typeface="Poppins"/>
                <a:cs typeface="Poppins"/>
                <a:sym typeface="Poppins"/>
              </a:rPr>
              <a:t>FOR YOUR ATTENTION</a:t>
            </a:r>
          </a:p>
        </p:txBody>
      </p:sp>
      <p:sp>
        <p:nvSpPr>
          <p:cNvPr id="15" name="TextBox 15"/>
          <p:cNvSpPr txBox="1"/>
          <p:nvPr/>
        </p:nvSpPr>
        <p:spPr>
          <a:xfrm>
            <a:off x="1651325" y="2624226"/>
            <a:ext cx="8391380" cy="1572829"/>
          </a:xfrm>
          <a:prstGeom prst="rect">
            <a:avLst/>
          </a:prstGeom>
        </p:spPr>
        <p:txBody>
          <a:bodyPr lIns="0" tIns="0" rIns="0" bIns="0" rtlCol="0" anchor="t">
            <a:spAutoFit/>
          </a:bodyPr>
          <a:lstStyle/>
          <a:p>
            <a:pPr algn="l">
              <a:lnSpc>
                <a:spcPts val="11371"/>
              </a:lnSpc>
            </a:pPr>
            <a:r>
              <a:rPr lang="en-US" sz="10627" b="1">
                <a:solidFill>
                  <a:srgbClr val="FFFFFF"/>
                </a:solidFill>
                <a:latin typeface="Poppins Bold"/>
                <a:ea typeface="Poppins Bold"/>
                <a:cs typeface="Poppins Bold"/>
                <a:sym typeface="Poppins Bold"/>
              </a:rPr>
              <a:t>THANK YOU</a:t>
            </a:r>
          </a:p>
        </p:txBody>
      </p:sp>
      <p:sp>
        <p:nvSpPr>
          <p:cNvPr id="16" name="TextBox 16"/>
          <p:cNvSpPr txBox="1"/>
          <p:nvPr/>
        </p:nvSpPr>
        <p:spPr>
          <a:xfrm>
            <a:off x="1976647" y="6247077"/>
            <a:ext cx="7530328"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Appreciation notes to: </a:t>
            </a:r>
          </a:p>
          <a:p>
            <a:pPr algn="just">
              <a:lnSpc>
                <a:spcPts val="3400"/>
              </a:lnSpc>
            </a:pPr>
            <a:r>
              <a:rPr lang="en-US" sz="2000">
                <a:solidFill>
                  <a:srgbClr val="FFFFFF"/>
                </a:solidFill>
                <a:latin typeface="Poppins"/>
                <a:ea typeface="Poppins"/>
                <a:cs typeface="Poppins"/>
                <a:sym typeface="Poppins"/>
              </a:rPr>
              <a:t>Noah Feldman</a:t>
            </a:r>
          </a:p>
          <a:p>
            <a:pPr algn="just">
              <a:lnSpc>
                <a:spcPts val="3400"/>
              </a:lnSpc>
            </a:pPr>
            <a:r>
              <a:rPr lang="en-US" sz="2000">
                <a:solidFill>
                  <a:srgbClr val="FFFFFF"/>
                </a:solidFill>
                <a:latin typeface="Poppins"/>
                <a:ea typeface="Poppins"/>
                <a:cs typeface="Poppins"/>
                <a:sym typeface="Poppins"/>
              </a:rPr>
              <a:t>Santhiswaroop Naik</a:t>
            </a:r>
          </a:p>
          <a:p>
            <a:pPr algn="just">
              <a:lnSpc>
                <a:spcPts val="3400"/>
              </a:lnSpc>
            </a:pPr>
            <a:r>
              <a:rPr lang="en-US" sz="2000">
                <a:solidFill>
                  <a:srgbClr val="FFFFFF"/>
                </a:solidFill>
                <a:latin typeface="Poppins"/>
                <a:ea typeface="Poppins"/>
                <a:cs typeface="Poppins"/>
                <a:sym typeface="Poppins"/>
              </a:rPr>
              <a:t>Meelinda Carrion</a:t>
            </a:r>
          </a:p>
        </p:txBody>
      </p:sp>
      <p:grpSp>
        <p:nvGrpSpPr>
          <p:cNvPr id="17" name="Group 17"/>
          <p:cNvGrpSpPr/>
          <p:nvPr/>
        </p:nvGrpSpPr>
        <p:grpSpPr>
          <a:xfrm>
            <a:off x="6393569" y="7797889"/>
            <a:ext cx="321025" cy="3210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0196188" y="2529803"/>
            <a:ext cx="881574" cy="88157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0324062" y="2657677"/>
            <a:ext cx="625825" cy="62582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26" name="TextBox 26"/>
          <p:cNvSpPr txBox="1"/>
          <p:nvPr/>
        </p:nvSpPr>
        <p:spPr>
          <a:xfrm>
            <a:off x="1432444" y="360616"/>
            <a:ext cx="8213155" cy="2120702"/>
          </a:xfrm>
          <a:prstGeom prst="rect">
            <a:avLst/>
          </a:prstGeom>
        </p:spPr>
        <p:txBody>
          <a:bodyPr lIns="0" tIns="0" rIns="0" bIns="0" rtlCol="0" anchor="t">
            <a:spAutoFit/>
          </a:bodyPr>
          <a:lstStyle/>
          <a:p>
            <a:pPr algn="l">
              <a:lnSpc>
                <a:spcPts val="2799"/>
              </a:lnSpc>
            </a:pPr>
            <a:r>
              <a:rPr lang="en-US" sz="1999" b="1">
                <a:solidFill>
                  <a:srgbClr val="FFFFFF"/>
                </a:solidFill>
                <a:latin typeface="Poppins Bold"/>
                <a:ea typeface="Poppins Bold"/>
                <a:cs typeface="Poppins Bold"/>
                <a:sym typeface="Poppins Bold"/>
              </a:rPr>
              <a:t>BHARATH: BHARATHKUMARSAMPATH.ME@GMAIL.COM</a:t>
            </a:r>
          </a:p>
          <a:p>
            <a:pPr algn="l">
              <a:lnSpc>
                <a:spcPts val="2799"/>
              </a:lnSpc>
            </a:pPr>
            <a:r>
              <a:rPr lang="en-US" sz="1999" b="1">
                <a:solidFill>
                  <a:srgbClr val="FFFFFF"/>
                </a:solidFill>
                <a:latin typeface="Poppins Bold"/>
                <a:ea typeface="Poppins Bold"/>
                <a:cs typeface="Poppins Bold"/>
                <a:sym typeface="Poppins Bold"/>
              </a:rPr>
              <a:t>DEVESH:  SBDEVESH28@GMAIL.COM</a:t>
            </a:r>
          </a:p>
          <a:p>
            <a:pPr algn="l">
              <a:lnSpc>
                <a:spcPts val="2799"/>
              </a:lnSpc>
            </a:pPr>
            <a:r>
              <a:rPr lang="en-US" sz="1999" b="1">
                <a:solidFill>
                  <a:srgbClr val="FFFFFF"/>
                </a:solidFill>
                <a:latin typeface="Poppins Bold"/>
                <a:ea typeface="Poppins Bold"/>
                <a:cs typeface="Poppins Bold"/>
                <a:sym typeface="Poppins Bold"/>
              </a:rPr>
              <a:t>HABEEB:  SANNIHABEEBO30@GMAIL.COM</a:t>
            </a:r>
          </a:p>
          <a:p>
            <a:pPr algn="l">
              <a:lnSpc>
                <a:spcPts val="2799"/>
              </a:lnSpc>
            </a:pPr>
            <a:r>
              <a:rPr lang="en-US" sz="1999" b="1">
                <a:solidFill>
                  <a:srgbClr val="FFFFFF"/>
                </a:solidFill>
                <a:latin typeface="Poppins Bold"/>
                <a:ea typeface="Poppins Bold"/>
                <a:cs typeface="Poppins Bold"/>
                <a:sym typeface="Poppins Bold"/>
              </a:rPr>
              <a:t>KANIKA: KANIKABASKAR13@GMAIL.COM</a:t>
            </a:r>
          </a:p>
          <a:p>
            <a:pPr algn="l">
              <a:lnSpc>
                <a:spcPts val="2799"/>
              </a:lnSpc>
            </a:pPr>
            <a:r>
              <a:rPr lang="en-US" sz="1999" b="1">
                <a:solidFill>
                  <a:srgbClr val="FFFFFF"/>
                </a:solidFill>
                <a:latin typeface="Poppins Bold"/>
                <a:ea typeface="Poppins Bold"/>
                <a:cs typeface="Poppins Bold"/>
                <a:sym typeface="Poppins Bold"/>
              </a:rPr>
              <a:t>YESIRAT: YESIRAT.SANNI_UG2023@ASHOKA.EDU.IN</a:t>
            </a:r>
          </a:p>
          <a:p>
            <a:pPr algn="l">
              <a:lnSpc>
                <a:spcPts val="2799"/>
              </a:lnSpc>
              <a:spcBef>
                <a:spcPct val="0"/>
              </a:spcBef>
            </a:pPr>
            <a:endParaRPr lang="en-US" sz="1999" b="1">
              <a:solidFill>
                <a:srgbClr val="FFFFFF"/>
              </a:solidFill>
              <a:latin typeface="Poppins Bold"/>
              <a:ea typeface="Poppins Bold"/>
              <a:cs typeface="Poppins Bold"/>
              <a:sym typeface="Poppins Bold"/>
            </a:endParaRPr>
          </a:p>
        </p:txBody>
      </p:sp>
      <p:sp>
        <p:nvSpPr>
          <p:cNvPr id="27" name="TextBox 27"/>
          <p:cNvSpPr txBox="1"/>
          <p:nvPr/>
        </p:nvSpPr>
        <p:spPr>
          <a:xfrm>
            <a:off x="1976647" y="8128439"/>
            <a:ext cx="7601445" cy="854075"/>
          </a:xfrm>
          <a:prstGeom prst="rect">
            <a:avLst/>
          </a:prstGeom>
        </p:spPr>
        <p:txBody>
          <a:bodyPr lIns="0" tIns="0" rIns="0" bIns="0" rtlCol="0" anchor="t">
            <a:spAutoFit/>
          </a:bodyPr>
          <a:lstStyle/>
          <a:p>
            <a:pPr marL="0" lvl="0" indent="0" algn="just">
              <a:lnSpc>
                <a:spcPts val="3400"/>
              </a:lnSpc>
              <a:spcBef>
                <a:spcPct val="0"/>
              </a:spcBef>
            </a:pPr>
            <a:r>
              <a:rPr lang="en-US" sz="2000" u="none" strike="noStrike">
                <a:solidFill>
                  <a:srgbClr val="FFFFFF"/>
                </a:solidFill>
                <a:latin typeface="Poppins"/>
                <a:ea typeface="Poppins"/>
                <a:cs typeface="Poppins"/>
                <a:sym typeface="Poppins"/>
              </a:rPr>
              <a:t>NB: We have also worked on this project with the help of ChatGPT to debug errors amongst other mundane tasks. </a:t>
            </a:r>
          </a:p>
        </p:txBody>
      </p:sp>
      <p:sp>
        <p:nvSpPr>
          <p:cNvPr id="28" name="TextBox 28"/>
          <p:cNvSpPr txBox="1"/>
          <p:nvPr/>
        </p:nvSpPr>
        <p:spPr>
          <a:xfrm>
            <a:off x="1976647" y="5797910"/>
            <a:ext cx="7530328" cy="425450"/>
          </a:xfrm>
          <a:prstGeom prst="rect">
            <a:avLst/>
          </a:prstGeom>
        </p:spPr>
        <p:txBody>
          <a:bodyPr lIns="0" tIns="0" rIns="0" bIns="0" rtlCol="0" anchor="t">
            <a:spAutoFit/>
          </a:bodyPr>
          <a:lstStyle/>
          <a:p>
            <a:pPr algn="just">
              <a:lnSpc>
                <a:spcPts val="3400"/>
              </a:lnSpc>
            </a:pPr>
            <a:r>
              <a:rPr lang="en-US" sz="2000" u="sng">
                <a:solidFill>
                  <a:srgbClr val="FFFFFF"/>
                </a:solidFill>
                <a:latin typeface="Poppins"/>
                <a:ea typeface="Poppins"/>
                <a:cs typeface="Poppins"/>
                <a:sym typeface="Poppins"/>
                <a:hlinkClick r:id="rId4" tooltip="https://github.com/Habeeboss/JobCoach.git/"/>
              </a:rPr>
              <a:t>GitHub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TextBox 2"/>
          <p:cNvSpPr txBox="1"/>
          <p:nvPr/>
        </p:nvSpPr>
        <p:spPr>
          <a:xfrm>
            <a:off x="180739" y="209534"/>
            <a:ext cx="9250616" cy="4477832"/>
          </a:xfrm>
          <a:prstGeom prst="rect">
            <a:avLst/>
          </a:prstGeom>
        </p:spPr>
        <p:txBody>
          <a:bodyPr lIns="0" tIns="0" rIns="0" bIns="0" rtlCol="0" anchor="t">
            <a:spAutoFit/>
          </a:bodyPr>
          <a:lstStyle/>
          <a:p>
            <a:pPr algn="l">
              <a:lnSpc>
                <a:spcPts val="8799"/>
              </a:lnSpc>
            </a:pPr>
            <a:r>
              <a:rPr lang="en-US" sz="7999" b="1">
                <a:solidFill>
                  <a:srgbClr val="FFFFFF"/>
                </a:solidFill>
                <a:latin typeface="Heebo Black"/>
                <a:ea typeface="Heebo Black"/>
                <a:cs typeface="Heebo Black"/>
                <a:sym typeface="Heebo Black"/>
              </a:rPr>
              <a:t>Thought Process &amp; Development Approach.</a:t>
            </a:r>
          </a:p>
          <a:p>
            <a:pPr algn="l">
              <a:lnSpc>
                <a:spcPts val="8800"/>
              </a:lnSpc>
            </a:pPr>
            <a:endParaRPr lang="en-US" sz="7999" b="1">
              <a:solidFill>
                <a:srgbClr val="FFFFFF"/>
              </a:solidFill>
              <a:latin typeface="Heebo Black"/>
              <a:ea typeface="Heebo Black"/>
              <a:cs typeface="Heebo Black"/>
              <a:sym typeface="Heebo Black"/>
            </a:endParaRPr>
          </a:p>
        </p:txBody>
      </p:sp>
      <p:sp>
        <p:nvSpPr>
          <p:cNvPr id="3" name="Freeform 3"/>
          <p:cNvSpPr/>
          <p:nvPr/>
        </p:nvSpPr>
        <p:spPr>
          <a:xfrm>
            <a:off x="9821880" y="1535036"/>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2"/>
            <a:stretch>
              <a:fillRect/>
            </a:stretch>
          </a:blipFill>
        </p:spPr>
      </p:sp>
      <p:grpSp>
        <p:nvGrpSpPr>
          <p:cNvPr id="4" name="Group 4"/>
          <p:cNvGrpSpPr/>
          <p:nvPr/>
        </p:nvGrpSpPr>
        <p:grpSpPr>
          <a:xfrm>
            <a:off x="11201227" y="1031408"/>
            <a:ext cx="5333454" cy="1782492"/>
            <a:chOff x="0" y="0"/>
            <a:chExt cx="7111272" cy="2376656"/>
          </a:xfrm>
        </p:grpSpPr>
        <p:sp>
          <p:nvSpPr>
            <p:cNvPr id="5" name="TextBox 5"/>
            <p:cNvSpPr txBox="1"/>
            <p:nvPr/>
          </p:nvSpPr>
          <p:spPr>
            <a:xfrm>
              <a:off x="0" y="874507"/>
              <a:ext cx="7111272" cy="1502149"/>
            </a:xfrm>
            <a:prstGeom prst="rect">
              <a:avLst/>
            </a:prstGeom>
          </p:spPr>
          <p:txBody>
            <a:bodyPr lIns="0" tIns="0" rIns="0" bIns="0" rtlCol="0" anchor="t">
              <a:spAutoFit/>
            </a:bodyPr>
            <a:lstStyle/>
            <a:p>
              <a:pPr algn="l">
                <a:lnSpc>
                  <a:spcPts val="3000"/>
                </a:lnSpc>
              </a:pPr>
              <a:r>
                <a:rPr lang="en-US" sz="2500">
                  <a:solidFill>
                    <a:srgbClr val="FFFFFF"/>
                  </a:solidFill>
                  <a:latin typeface="Assistant Regular"/>
                  <a:ea typeface="Assistant Regular"/>
                  <a:cs typeface="Assistant Regular"/>
                  <a:sym typeface="Assistant Regular"/>
                </a:rPr>
                <a:t> Analyzed challenges job coaches face, including high workloads and limited resources.</a:t>
              </a:r>
            </a:p>
          </p:txBody>
        </p:sp>
        <p:sp>
          <p:nvSpPr>
            <p:cNvPr id="6" name="TextBox 6"/>
            <p:cNvSpPr txBox="1"/>
            <p:nvPr/>
          </p:nvSpPr>
          <p:spPr>
            <a:xfrm>
              <a:off x="0" y="-9525"/>
              <a:ext cx="7111272" cy="715743"/>
            </a:xfrm>
            <a:prstGeom prst="rect">
              <a:avLst/>
            </a:prstGeom>
          </p:spPr>
          <p:txBody>
            <a:bodyPr lIns="0" tIns="0" rIns="0" bIns="0" rtlCol="0" anchor="t">
              <a:spAutoFit/>
            </a:bodyPr>
            <a:lstStyle/>
            <a:p>
              <a:pPr algn="l">
                <a:lnSpc>
                  <a:spcPts val="4200"/>
                </a:lnSpc>
              </a:pPr>
              <a:r>
                <a:rPr lang="en-US" sz="3500">
                  <a:solidFill>
                    <a:srgbClr val="FFFFFF"/>
                  </a:solidFill>
                  <a:latin typeface="Heebo Black"/>
                  <a:ea typeface="Heebo Black"/>
                  <a:cs typeface="Heebo Black"/>
                  <a:sym typeface="Heebo Black"/>
                </a:rPr>
                <a:t>Identifying Gaps</a:t>
              </a:r>
            </a:p>
          </p:txBody>
        </p:sp>
      </p:grpSp>
      <p:sp>
        <p:nvSpPr>
          <p:cNvPr id="7" name="Freeform 7"/>
          <p:cNvSpPr/>
          <p:nvPr/>
        </p:nvSpPr>
        <p:spPr>
          <a:xfrm>
            <a:off x="9992975" y="3558217"/>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2"/>
            <a:stretch>
              <a:fillRect/>
            </a:stretch>
          </a:blipFill>
        </p:spPr>
      </p:sp>
      <p:grpSp>
        <p:nvGrpSpPr>
          <p:cNvPr id="8" name="Group 8"/>
          <p:cNvGrpSpPr/>
          <p:nvPr/>
        </p:nvGrpSpPr>
        <p:grpSpPr>
          <a:xfrm>
            <a:off x="11372322" y="3054589"/>
            <a:ext cx="5333454" cy="1782492"/>
            <a:chOff x="0" y="0"/>
            <a:chExt cx="7111272" cy="2376656"/>
          </a:xfrm>
        </p:grpSpPr>
        <p:sp>
          <p:nvSpPr>
            <p:cNvPr id="9" name="TextBox 9"/>
            <p:cNvSpPr txBox="1"/>
            <p:nvPr/>
          </p:nvSpPr>
          <p:spPr>
            <a:xfrm>
              <a:off x="0" y="874507"/>
              <a:ext cx="7111272" cy="1502149"/>
            </a:xfrm>
            <a:prstGeom prst="rect">
              <a:avLst/>
            </a:prstGeom>
          </p:spPr>
          <p:txBody>
            <a:bodyPr lIns="0" tIns="0" rIns="0" bIns="0" rtlCol="0" anchor="t">
              <a:spAutoFit/>
            </a:bodyPr>
            <a:lstStyle/>
            <a:p>
              <a:pPr algn="l">
                <a:lnSpc>
                  <a:spcPts val="3000"/>
                </a:lnSpc>
              </a:pPr>
              <a:r>
                <a:rPr lang="en-US" sz="2500">
                  <a:solidFill>
                    <a:srgbClr val="FFFFFF"/>
                  </a:solidFill>
                  <a:latin typeface="Assistant Regular"/>
                  <a:ea typeface="Assistant Regular"/>
                  <a:cs typeface="Assistant Regular"/>
                  <a:sym typeface="Assistant Regular"/>
                </a:rPr>
                <a:t>Built an inclusive, accessible platform tailored to job coaches and job seekers with disabilities.</a:t>
              </a:r>
            </a:p>
          </p:txBody>
        </p:sp>
        <p:sp>
          <p:nvSpPr>
            <p:cNvPr id="10" name="TextBox 10"/>
            <p:cNvSpPr txBox="1"/>
            <p:nvPr/>
          </p:nvSpPr>
          <p:spPr>
            <a:xfrm>
              <a:off x="0" y="-9525"/>
              <a:ext cx="7111272" cy="715743"/>
            </a:xfrm>
            <a:prstGeom prst="rect">
              <a:avLst/>
            </a:prstGeom>
          </p:spPr>
          <p:txBody>
            <a:bodyPr lIns="0" tIns="0" rIns="0" bIns="0" rtlCol="0" anchor="t">
              <a:spAutoFit/>
            </a:bodyPr>
            <a:lstStyle/>
            <a:p>
              <a:pPr algn="l">
                <a:lnSpc>
                  <a:spcPts val="4200"/>
                </a:lnSpc>
              </a:pPr>
              <a:r>
                <a:rPr lang="en-US" sz="3500">
                  <a:solidFill>
                    <a:srgbClr val="FFFFFF"/>
                  </a:solidFill>
                  <a:latin typeface="Heebo Black"/>
                  <a:ea typeface="Heebo Black"/>
                  <a:cs typeface="Heebo Black"/>
                  <a:sym typeface="Heebo Black"/>
                </a:rPr>
                <a:t>User-Centered Design:</a:t>
              </a:r>
            </a:p>
          </p:txBody>
        </p:sp>
      </p:grpSp>
      <p:sp>
        <p:nvSpPr>
          <p:cNvPr id="11" name="Freeform 11"/>
          <p:cNvSpPr/>
          <p:nvPr/>
        </p:nvSpPr>
        <p:spPr>
          <a:xfrm>
            <a:off x="10230976" y="7924515"/>
            <a:ext cx="818192" cy="775237"/>
          </a:xfrm>
          <a:custGeom>
            <a:avLst/>
            <a:gdLst/>
            <a:ahLst/>
            <a:cxnLst/>
            <a:rect l="l" t="t" r="r" b="b"/>
            <a:pathLst>
              <a:path w="818192" h="775237">
                <a:moveTo>
                  <a:pt x="0" y="0"/>
                </a:moveTo>
                <a:lnTo>
                  <a:pt x="818192" y="0"/>
                </a:lnTo>
                <a:lnTo>
                  <a:pt x="818192" y="775237"/>
                </a:lnTo>
                <a:lnTo>
                  <a:pt x="0" y="775237"/>
                </a:lnTo>
                <a:lnTo>
                  <a:pt x="0" y="0"/>
                </a:lnTo>
                <a:close/>
              </a:path>
            </a:pathLst>
          </a:custGeom>
          <a:blipFill>
            <a:blip r:embed="rId2"/>
            <a:stretch>
              <a:fillRect/>
            </a:stretch>
          </a:blipFill>
        </p:spPr>
      </p:sp>
      <p:grpSp>
        <p:nvGrpSpPr>
          <p:cNvPr id="12" name="Group 12"/>
          <p:cNvGrpSpPr/>
          <p:nvPr/>
        </p:nvGrpSpPr>
        <p:grpSpPr>
          <a:xfrm>
            <a:off x="11610323" y="7608656"/>
            <a:ext cx="6360024" cy="1406955"/>
            <a:chOff x="0" y="0"/>
            <a:chExt cx="8480031" cy="1875940"/>
          </a:xfrm>
        </p:grpSpPr>
        <p:sp>
          <p:nvSpPr>
            <p:cNvPr id="13" name="TextBox 13"/>
            <p:cNvSpPr txBox="1"/>
            <p:nvPr/>
          </p:nvSpPr>
          <p:spPr>
            <a:xfrm>
              <a:off x="0" y="874507"/>
              <a:ext cx="8480031" cy="1001432"/>
            </a:xfrm>
            <a:prstGeom prst="rect">
              <a:avLst/>
            </a:prstGeom>
          </p:spPr>
          <p:txBody>
            <a:bodyPr lIns="0" tIns="0" rIns="0" bIns="0" rtlCol="0" anchor="t">
              <a:spAutoFit/>
            </a:bodyPr>
            <a:lstStyle/>
            <a:p>
              <a:pPr algn="l">
                <a:lnSpc>
                  <a:spcPts val="3000"/>
                </a:lnSpc>
              </a:pPr>
              <a:r>
                <a:rPr lang="en-US" sz="2500">
                  <a:solidFill>
                    <a:srgbClr val="FFFFFF"/>
                  </a:solidFill>
                  <a:latin typeface="Assistant Regular"/>
                  <a:ea typeface="Assistant Regular"/>
                  <a:cs typeface="Assistant Regular"/>
                  <a:sym typeface="Assistant Regular"/>
                </a:rPr>
                <a:t>Ensured compliance with ethical AI standards, prioritizing fairness, privacy, and transparency.</a:t>
              </a:r>
            </a:p>
          </p:txBody>
        </p:sp>
        <p:sp>
          <p:nvSpPr>
            <p:cNvPr id="14" name="TextBox 14"/>
            <p:cNvSpPr txBox="1"/>
            <p:nvPr/>
          </p:nvSpPr>
          <p:spPr>
            <a:xfrm>
              <a:off x="0" y="-9525"/>
              <a:ext cx="8480031" cy="715743"/>
            </a:xfrm>
            <a:prstGeom prst="rect">
              <a:avLst/>
            </a:prstGeom>
          </p:spPr>
          <p:txBody>
            <a:bodyPr lIns="0" tIns="0" rIns="0" bIns="0" rtlCol="0" anchor="t">
              <a:spAutoFit/>
            </a:bodyPr>
            <a:lstStyle/>
            <a:p>
              <a:pPr algn="l">
                <a:lnSpc>
                  <a:spcPts val="4200"/>
                </a:lnSpc>
              </a:pPr>
              <a:r>
                <a:rPr lang="en-US" sz="3500">
                  <a:solidFill>
                    <a:srgbClr val="FFFFFF"/>
                  </a:solidFill>
                  <a:latin typeface="Heebo Black"/>
                  <a:ea typeface="Heebo Black"/>
                  <a:cs typeface="Heebo Black"/>
                  <a:sym typeface="Heebo Black"/>
                </a:rPr>
                <a:t>Data Security &amp; Responsible AI</a:t>
              </a:r>
            </a:p>
          </p:txBody>
        </p:sp>
      </p:grpSp>
      <p:sp>
        <p:nvSpPr>
          <p:cNvPr id="15" name="Freeform 15"/>
          <p:cNvSpPr/>
          <p:nvPr/>
        </p:nvSpPr>
        <p:spPr>
          <a:xfrm rot="5400000">
            <a:off x="-1991243" y="5082977"/>
            <a:ext cx="7406548" cy="8574875"/>
          </a:xfrm>
          <a:custGeom>
            <a:avLst/>
            <a:gdLst/>
            <a:ahLst/>
            <a:cxnLst/>
            <a:rect l="l" t="t" r="r" b="b"/>
            <a:pathLst>
              <a:path w="7406548" h="8574875">
                <a:moveTo>
                  <a:pt x="0" y="0"/>
                </a:moveTo>
                <a:lnTo>
                  <a:pt x="7406547" y="0"/>
                </a:lnTo>
                <a:lnTo>
                  <a:pt x="7406547" y="8574874"/>
                </a:lnTo>
                <a:lnTo>
                  <a:pt x="0" y="8574874"/>
                </a:lnTo>
                <a:lnTo>
                  <a:pt x="0" y="0"/>
                </a:lnTo>
                <a:close/>
              </a:path>
            </a:pathLst>
          </a:custGeom>
          <a:blipFill>
            <a:blip r:embed="rId3"/>
            <a:stretch>
              <a:fillRect/>
            </a:stretch>
          </a:blipFill>
        </p:spPr>
      </p:sp>
      <p:sp>
        <p:nvSpPr>
          <p:cNvPr id="16" name="Freeform 16"/>
          <p:cNvSpPr/>
          <p:nvPr/>
        </p:nvSpPr>
        <p:spPr>
          <a:xfrm>
            <a:off x="10230976" y="5898529"/>
            <a:ext cx="818192" cy="775237"/>
          </a:xfrm>
          <a:custGeom>
            <a:avLst/>
            <a:gdLst/>
            <a:ahLst/>
            <a:cxnLst/>
            <a:rect l="l" t="t" r="r" b="b"/>
            <a:pathLst>
              <a:path w="818192" h="775237">
                <a:moveTo>
                  <a:pt x="0" y="0"/>
                </a:moveTo>
                <a:lnTo>
                  <a:pt x="818192" y="0"/>
                </a:lnTo>
                <a:lnTo>
                  <a:pt x="818192" y="775236"/>
                </a:lnTo>
                <a:lnTo>
                  <a:pt x="0" y="775236"/>
                </a:lnTo>
                <a:lnTo>
                  <a:pt x="0" y="0"/>
                </a:lnTo>
                <a:close/>
              </a:path>
            </a:pathLst>
          </a:custGeom>
          <a:blipFill>
            <a:blip r:embed="rId2"/>
            <a:stretch>
              <a:fillRect/>
            </a:stretch>
          </a:blipFill>
        </p:spPr>
      </p:sp>
      <p:grpSp>
        <p:nvGrpSpPr>
          <p:cNvPr id="17" name="Group 17"/>
          <p:cNvGrpSpPr/>
          <p:nvPr/>
        </p:nvGrpSpPr>
        <p:grpSpPr>
          <a:xfrm>
            <a:off x="11610323" y="5394901"/>
            <a:ext cx="5333454" cy="1782492"/>
            <a:chOff x="0" y="0"/>
            <a:chExt cx="7111272" cy="2376656"/>
          </a:xfrm>
        </p:grpSpPr>
        <p:sp>
          <p:nvSpPr>
            <p:cNvPr id="18" name="TextBox 18"/>
            <p:cNvSpPr txBox="1"/>
            <p:nvPr/>
          </p:nvSpPr>
          <p:spPr>
            <a:xfrm>
              <a:off x="0" y="874507"/>
              <a:ext cx="7111272" cy="1502149"/>
            </a:xfrm>
            <a:prstGeom prst="rect">
              <a:avLst/>
            </a:prstGeom>
          </p:spPr>
          <p:txBody>
            <a:bodyPr lIns="0" tIns="0" rIns="0" bIns="0" rtlCol="0" anchor="t">
              <a:spAutoFit/>
            </a:bodyPr>
            <a:lstStyle/>
            <a:p>
              <a:pPr algn="l">
                <a:lnSpc>
                  <a:spcPts val="3000"/>
                </a:lnSpc>
              </a:pPr>
              <a:r>
                <a:rPr lang="en-US" sz="2500">
                  <a:solidFill>
                    <a:srgbClr val="FFFFFF"/>
                  </a:solidFill>
                  <a:latin typeface="Assistant Regular"/>
                  <a:ea typeface="Assistant Regular"/>
                  <a:cs typeface="Assistant Regular"/>
                  <a:sym typeface="Assistant Regular"/>
                </a:rPr>
                <a:t> Integrated AI to automate tasks, enhance job matching, and provide real-time support.</a:t>
              </a:r>
            </a:p>
          </p:txBody>
        </p:sp>
        <p:sp>
          <p:nvSpPr>
            <p:cNvPr id="19" name="TextBox 19"/>
            <p:cNvSpPr txBox="1"/>
            <p:nvPr/>
          </p:nvSpPr>
          <p:spPr>
            <a:xfrm>
              <a:off x="0" y="-9525"/>
              <a:ext cx="7111272" cy="715743"/>
            </a:xfrm>
            <a:prstGeom prst="rect">
              <a:avLst/>
            </a:prstGeom>
          </p:spPr>
          <p:txBody>
            <a:bodyPr lIns="0" tIns="0" rIns="0" bIns="0" rtlCol="0" anchor="t">
              <a:spAutoFit/>
            </a:bodyPr>
            <a:lstStyle/>
            <a:p>
              <a:pPr algn="l">
                <a:lnSpc>
                  <a:spcPts val="4200"/>
                </a:lnSpc>
              </a:pPr>
              <a:r>
                <a:rPr lang="en-US" sz="3500">
                  <a:solidFill>
                    <a:srgbClr val="FFFFFF"/>
                  </a:solidFill>
                  <a:latin typeface="Heebo Black"/>
                  <a:ea typeface="Heebo Black"/>
                  <a:cs typeface="Heebo Black"/>
                  <a:sym typeface="Heebo Black"/>
                </a:rPr>
                <a:t>AI-Powered Efficiency</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2297113"/>
            <a:ext cx="8420666" cy="5568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One of our teammates has been personally impacted by Irritable Bowel Syndrome (IBS), a recognized disability that significantly affects their ability to work long hours. Due to the condition, they face challenges in high-energy fields such as consulting and quantitative trading, where long, intense workdays are the norm. </a:t>
            </a:r>
          </a:p>
          <a:p>
            <a:pPr algn="just">
              <a:lnSpc>
                <a:spcPts val="3400"/>
              </a:lnSpc>
            </a:pPr>
            <a:endParaRPr lang="en-US" sz="2000">
              <a:solidFill>
                <a:srgbClr val="FFFFFF"/>
              </a:solidFill>
              <a:latin typeface="Poppins"/>
              <a:ea typeface="Poppins"/>
              <a:cs typeface="Poppins"/>
              <a:sym typeface="Poppins"/>
            </a:endParaRPr>
          </a:p>
          <a:p>
            <a:pPr algn="just">
              <a:lnSpc>
                <a:spcPts val="3400"/>
              </a:lnSpc>
            </a:pPr>
            <a:r>
              <a:rPr lang="en-US" sz="2000">
                <a:solidFill>
                  <a:srgbClr val="FFFFFF"/>
                </a:solidFill>
                <a:latin typeface="Poppins"/>
                <a:ea typeface="Poppins"/>
                <a:cs typeface="Poppins"/>
                <a:sym typeface="Poppins"/>
              </a:rPr>
              <a:t>Remote work has become essential for maintaining productivity and accessibility, allowing them to manage their condition while remaining professionally engaged. To seek support, they joined organizations like LimeConnect, which advocate for professionals with disabilities. Their experience reflects the struggles many individuals face in securing and sustaining employment, highlighting the need for better support systems.</a:t>
            </a:r>
          </a:p>
        </p:txBody>
      </p:sp>
      <p:grpSp>
        <p:nvGrpSpPr>
          <p:cNvPr id="3" name="Group 3"/>
          <p:cNvGrpSpPr/>
          <p:nvPr/>
        </p:nvGrpSpPr>
        <p:grpSpPr>
          <a:xfrm>
            <a:off x="10048912" y="2143264"/>
            <a:ext cx="6738517" cy="5789473"/>
            <a:chOff x="0" y="0"/>
            <a:chExt cx="1140000" cy="979444"/>
          </a:xfrm>
        </p:grpSpPr>
        <p:sp>
          <p:nvSpPr>
            <p:cNvPr id="4" name="Freeform 4"/>
            <p:cNvSpPr/>
            <p:nvPr/>
          </p:nvSpPr>
          <p:spPr>
            <a:xfrm>
              <a:off x="0" y="0"/>
              <a:ext cx="1140000" cy="979444"/>
            </a:xfrm>
            <a:custGeom>
              <a:avLst/>
              <a:gdLst/>
              <a:ahLst/>
              <a:cxnLst/>
              <a:rect l="l" t="t" r="r" b="b"/>
              <a:pathLst>
                <a:path w="1140000" h="979444">
                  <a:moveTo>
                    <a:pt x="26425" y="0"/>
                  </a:moveTo>
                  <a:lnTo>
                    <a:pt x="1113575" y="0"/>
                  </a:lnTo>
                  <a:cubicBezTo>
                    <a:pt x="1120583" y="0"/>
                    <a:pt x="1127304" y="2784"/>
                    <a:pt x="1132260" y="7740"/>
                  </a:cubicBezTo>
                  <a:cubicBezTo>
                    <a:pt x="1137216" y="12695"/>
                    <a:pt x="1140000" y="19417"/>
                    <a:pt x="1140000" y="26425"/>
                  </a:cubicBezTo>
                  <a:lnTo>
                    <a:pt x="1140000" y="953019"/>
                  </a:lnTo>
                  <a:cubicBezTo>
                    <a:pt x="1140000" y="967613"/>
                    <a:pt x="1128169" y="979444"/>
                    <a:pt x="1113575" y="979444"/>
                  </a:cubicBezTo>
                  <a:lnTo>
                    <a:pt x="26425" y="979444"/>
                  </a:lnTo>
                  <a:cubicBezTo>
                    <a:pt x="19417" y="979444"/>
                    <a:pt x="12695" y="976660"/>
                    <a:pt x="7740" y="971704"/>
                  </a:cubicBezTo>
                  <a:cubicBezTo>
                    <a:pt x="2784" y="966748"/>
                    <a:pt x="0" y="960027"/>
                    <a:pt x="0" y="953019"/>
                  </a:cubicBezTo>
                  <a:lnTo>
                    <a:pt x="0" y="26425"/>
                  </a:lnTo>
                  <a:cubicBezTo>
                    <a:pt x="0" y="19417"/>
                    <a:pt x="2784" y="12695"/>
                    <a:pt x="7740" y="7740"/>
                  </a:cubicBezTo>
                  <a:cubicBezTo>
                    <a:pt x="12695" y="2784"/>
                    <a:pt x="19417" y="0"/>
                    <a:pt x="26425" y="0"/>
                  </a:cubicBezTo>
                  <a:close/>
                </a:path>
              </a:pathLst>
            </a:custGeom>
            <a:blipFill>
              <a:blip r:embed="rId2"/>
              <a:stretch>
                <a:fillRect l="-14477" r="-14477"/>
              </a:stretch>
            </a:blipFill>
          </p:spPr>
        </p:sp>
      </p:grpSp>
      <p:grpSp>
        <p:nvGrpSpPr>
          <p:cNvPr id="5" name="Group 5"/>
          <p:cNvGrpSpPr/>
          <p:nvPr/>
        </p:nvGrpSpPr>
        <p:grpSpPr>
          <a:xfrm>
            <a:off x="8296505" y="7691079"/>
            <a:ext cx="8640633" cy="2240861"/>
            <a:chOff x="0" y="0"/>
            <a:chExt cx="2781896" cy="721457"/>
          </a:xfrm>
        </p:grpSpPr>
        <p:sp>
          <p:nvSpPr>
            <p:cNvPr id="6" name="Freeform 6"/>
            <p:cNvSpPr/>
            <p:nvPr/>
          </p:nvSpPr>
          <p:spPr>
            <a:xfrm>
              <a:off x="0" y="0"/>
              <a:ext cx="2781896" cy="721457"/>
            </a:xfrm>
            <a:custGeom>
              <a:avLst/>
              <a:gdLst/>
              <a:ahLst/>
              <a:cxnLst/>
              <a:rect l="l" t="t" r="r" b="b"/>
              <a:pathLst>
                <a:path w="2781896" h="721457">
                  <a:moveTo>
                    <a:pt x="37106" y="0"/>
                  </a:moveTo>
                  <a:lnTo>
                    <a:pt x="2744790" y="0"/>
                  </a:lnTo>
                  <a:cubicBezTo>
                    <a:pt x="2765283" y="0"/>
                    <a:pt x="2781896" y="16613"/>
                    <a:pt x="2781896" y="37106"/>
                  </a:cubicBezTo>
                  <a:lnTo>
                    <a:pt x="2781896" y="684350"/>
                  </a:lnTo>
                  <a:cubicBezTo>
                    <a:pt x="2781896" y="694192"/>
                    <a:pt x="2777987" y="703630"/>
                    <a:pt x="2771028" y="710589"/>
                  </a:cubicBezTo>
                  <a:cubicBezTo>
                    <a:pt x="2764069" y="717547"/>
                    <a:pt x="2754631" y="721457"/>
                    <a:pt x="2744790" y="721457"/>
                  </a:cubicBezTo>
                  <a:lnTo>
                    <a:pt x="37106" y="721457"/>
                  </a:lnTo>
                  <a:cubicBezTo>
                    <a:pt x="27265" y="721457"/>
                    <a:pt x="17827" y="717547"/>
                    <a:pt x="10868" y="710589"/>
                  </a:cubicBezTo>
                  <a:cubicBezTo>
                    <a:pt x="3909" y="703630"/>
                    <a:pt x="0" y="694192"/>
                    <a:pt x="0" y="684350"/>
                  </a:cubicBezTo>
                  <a:lnTo>
                    <a:pt x="0" y="37106"/>
                  </a:lnTo>
                  <a:cubicBezTo>
                    <a:pt x="0" y="27265"/>
                    <a:pt x="3909" y="17827"/>
                    <a:pt x="10868" y="10868"/>
                  </a:cubicBezTo>
                  <a:cubicBezTo>
                    <a:pt x="17827" y="3909"/>
                    <a:pt x="27265" y="0"/>
                    <a:pt x="37106" y="0"/>
                  </a:cubicBezTo>
                  <a:close/>
                </a:path>
              </a:pathLst>
            </a:custGeom>
            <a:gradFill rotWithShape="1">
              <a:gsLst>
                <a:gs pos="0">
                  <a:srgbClr val="240E3D">
                    <a:alpha val="100000"/>
                  </a:srgbClr>
                </a:gs>
                <a:gs pos="100000">
                  <a:srgbClr val="690088">
                    <a:alpha val="100000"/>
                  </a:srgbClr>
                </a:gs>
              </a:gsLst>
              <a:lin ang="0"/>
            </a:gradFill>
          </p:spPr>
        </p:sp>
        <p:sp>
          <p:nvSpPr>
            <p:cNvPr id="7" name="TextBox 7"/>
            <p:cNvSpPr txBox="1"/>
            <p:nvPr/>
          </p:nvSpPr>
          <p:spPr>
            <a:xfrm>
              <a:off x="0" y="-57150"/>
              <a:ext cx="2781896" cy="778607"/>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1028700" y="1581355"/>
            <a:ext cx="7404133" cy="495234"/>
          </a:xfrm>
          <a:prstGeom prst="rect">
            <a:avLst/>
          </a:prstGeom>
        </p:spPr>
        <p:txBody>
          <a:bodyPr lIns="0" tIns="0" rIns="0" bIns="0" rtlCol="0" anchor="t">
            <a:spAutoFit/>
          </a:bodyPr>
          <a:lstStyle/>
          <a:p>
            <a:pPr marL="0" lvl="0" indent="0" algn="l">
              <a:lnSpc>
                <a:spcPts val="4080"/>
              </a:lnSpc>
              <a:spcBef>
                <a:spcPct val="0"/>
              </a:spcBef>
            </a:pPr>
            <a:r>
              <a:rPr lang="en-US" sz="2400" u="none" strike="noStrike" spc="1017">
                <a:solidFill>
                  <a:srgbClr val="FFFFFF"/>
                </a:solidFill>
                <a:latin typeface="Poppins"/>
                <a:ea typeface="Poppins"/>
                <a:cs typeface="Poppins"/>
                <a:sym typeface="Poppins"/>
              </a:rPr>
              <a:t>WHY THIS MATTERS TO US</a:t>
            </a:r>
          </a:p>
        </p:txBody>
      </p:sp>
      <p:sp>
        <p:nvSpPr>
          <p:cNvPr id="9" name="TextBox 9"/>
          <p:cNvSpPr txBox="1"/>
          <p:nvPr/>
        </p:nvSpPr>
        <p:spPr>
          <a:xfrm>
            <a:off x="1009659" y="379486"/>
            <a:ext cx="9039253" cy="1264351"/>
          </a:xfrm>
          <a:prstGeom prst="rect">
            <a:avLst/>
          </a:prstGeom>
        </p:spPr>
        <p:txBody>
          <a:bodyPr lIns="0" tIns="0" rIns="0" bIns="0" rtlCol="0" anchor="t">
            <a:spAutoFit/>
          </a:bodyPr>
          <a:lstStyle/>
          <a:p>
            <a:pPr algn="l">
              <a:lnSpc>
                <a:spcPts val="9094"/>
              </a:lnSpc>
            </a:pPr>
            <a:r>
              <a:rPr lang="en-US" sz="8499" b="1">
                <a:solidFill>
                  <a:srgbClr val="FFFFFF"/>
                </a:solidFill>
                <a:latin typeface="Poppins Bold"/>
                <a:ea typeface="Poppins Bold"/>
                <a:cs typeface="Poppins Bold"/>
                <a:sym typeface="Poppins Bold"/>
              </a:rPr>
              <a:t>Personal Story  </a:t>
            </a:r>
          </a:p>
        </p:txBody>
      </p:sp>
      <p:sp>
        <p:nvSpPr>
          <p:cNvPr id="10" name="TextBox 10"/>
          <p:cNvSpPr txBox="1"/>
          <p:nvPr/>
        </p:nvSpPr>
        <p:spPr>
          <a:xfrm>
            <a:off x="8959863" y="7893934"/>
            <a:ext cx="7313917"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Our solution aims to bridge this gap by empowering both job seekers and coaches with AI-driven tools that enhance accessibility, efficiency, and inclusivity in the workforce.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2771100" y="4436535"/>
            <a:ext cx="5092992" cy="6220448"/>
          </a:xfrm>
          <a:custGeom>
            <a:avLst/>
            <a:gdLst/>
            <a:ahLst/>
            <a:cxnLst/>
            <a:rect l="l" t="t" r="r" b="b"/>
            <a:pathLst>
              <a:path w="5092992" h="6220448">
                <a:moveTo>
                  <a:pt x="5092992" y="0"/>
                </a:moveTo>
                <a:lnTo>
                  <a:pt x="0" y="0"/>
                </a:lnTo>
                <a:lnTo>
                  <a:pt x="0" y="6220448"/>
                </a:lnTo>
                <a:lnTo>
                  <a:pt x="5092992" y="6220448"/>
                </a:lnTo>
                <a:lnTo>
                  <a:pt x="5092992" y="0"/>
                </a:lnTo>
                <a:close/>
              </a:path>
            </a:pathLst>
          </a:custGeom>
          <a:blipFill>
            <a:blip r:embed="rId2"/>
            <a:stretch>
              <a:fillRect/>
            </a:stretch>
          </a:blipFill>
        </p:spPr>
      </p:sp>
      <p:sp>
        <p:nvSpPr>
          <p:cNvPr id="3" name="TextBox 3"/>
          <p:cNvSpPr txBox="1"/>
          <p:nvPr/>
        </p:nvSpPr>
        <p:spPr>
          <a:xfrm>
            <a:off x="1028700" y="450354"/>
            <a:ext cx="8115300" cy="1264351"/>
          </a:xfrm>
          <a:prstGeom prst="rect">
            <a:avLst/>
          </a:prstGeom>
        </p:spPr>
        <p:txBody>
          <a:bodyPr lIns="0" tIns="0" rIns="0" bIns="0" rtlCol="0" anchor="t">
            <a:spAutoFit/>
          </a:bodyPr>
          <a:lstStyle/>
          <a:p>
            <a:pPr algn="l">
              <a:lnSpc>
                <a:spcPts val="9094"/>
              </a:lnSpc>
            </a:pPr>
            <a:r>
              <a:rPr lang="en-US" sz="8499" b="1">
                <a:solidFill>
                  <a:srgbClr val="FFFFFF"/>
                </a:solidFill>
                <a:latin typeface="Poppins Bold"/>
                <a:ea typeface="Poppins Bold"/>
                <a:cs typeface="Poppins Bold"/>
                <a:sym typeface="Poppins Bold"/>
              </a:rPr>
              <a:t>Our Solution</a:t>
            </a:r>
          </a:p>
        </p:txBody>
      </p:sp>
      <p:sp>
        <p:nvSpPr>
          <p:cNvPr id="4" name="TextBox 4"/>
          <p:cNvSpPr txBox="1"/>
          <p:nvPr/>
        </p:nvSpPr>
        <p:spPr>
          <a:xfrm>
            <a:off x="1285944" y="2502003"/>
            <a:ext cx="9549855" cy="2454110"/>
          </a:xfrm>
          <a:prstGeom prst="rect">
            <a:avLst/>
          </a:prstGeom>
        </p:spPr>
        <p:txBody>
          <a:bodyPr lIns="0" tIns="0" rIns="0" bIns="0" rtlCol="0" anchor="t">
            <a:spAutoFit/>
          </a:bodyPr>
          <a:lstStyle/>
          <a:p>
            <a:pPr algn="just">
              <a:lnSpc>
                <a:spcPts val="3909"/>
              </a:lnSpc>
            </a:pPr>
            <a:r>
              <a:rPr lang="en-US" sz="2299">
                <a:solidFill>
                  <a:srgbClr val="FFFFFF"/>
                </a:solidFill>
                <a:latin typeface="Poppins"/>
                <a:ea typeface="Poppins"/>
                <a:cs typeface="Poppins"/>
                <a:sym typeface="Poppins"/>
              </a:rPr>
              <a:t>SupportEdge is an AI-powered assistant designed to streamline job coaching for individuals with disabilities. It automates administrative tasks, enhances job matching, and provides personalized training support, allowing job coaches to focus on direct mentorship.</a:t>
            </a:r>
          </a:p>
        </p:txBody>
      </p:sp>
      <p:grpSp>
        <p:nvGrpSpPr>
          <p:cNvPr id="5" name="Group 5"/>
          <p:cNvGrpSpPr/>
          <p:nvPr/>
        </p:nvGrpSpPr>
        <p:grpSpPr>
          <a:xfrm>
            <a:off x="15996321" y="1028700"/>
            <a:ext cx="881574" cy="8815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6124196" y="1156575"/>
            <a:ext cx="625825" cy="6258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13898773" y="2124347"/>
            <a:ext cx="365691" cy="3656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066353" y="1562305"/>
            <a:ext cx="7404133" cy="562042"/>
          </a:xfrm>
          <a:prstGeom prst="rect">
            <a:avLst/>
          </a:prstGeom>
        </p:spPr>
        <p:txBody>
          <a:bodyPr lIns="0" tIns="0" rIns="0" bIns="0" rtlCol="0" anchor="t">
            <a:spAutoFit/>
          </a:bodyPr>
          <a:lstStyle/>
          <a:p>
            <a:pPr marL="0" lvl="0" indent="0" algn="l">
              <a:lnSpc>
                <a:spcPts val="4589"/>
              </a:lnSpc>
              <a:spcBef>
                <a:spcPct val="0"/>
              </a:spcBef>
            </a:pPr>
            <a:r>
              <a:rPr lang="en-US" sz="2699" b="1" spc="1144">
                <a:solidFill>
                  <a:srgbClr val="FFFFFF"/>
                </a:solidFill>
                <a:latin typeface="Poppins Bold"/>
                <a:ea typeface="Poppins Bold"/>
                <a:cs typeface="Poppins Bold"/>
                <a:sym typeface="Poppins Bold"/>
              </a:rPr>
              <a:t>SUPPOR</a:t>
            </a:r>
            <a:r>
              <a:rPr lang="en-US" sz="2699" b="1" u="none" strike="noStrike" spc="1144">
                <a:solidFill>
                  <a:srgbClr val="FFFFFF"/>
                </a:solidFill>
                <a:latin typeface="Poppins Bold"/>
                <a:ea typeface="Poppins Bold"/>
                <a:cs typeface="Poppins Bold"/>
                <a:sym typeface="Poppins Bold"/>
              </a:rPr>
              <a:t>TEDGE</a:t>
            </a:r>
          </a:p>
        </p:txBody>
      </p:sp>
      <p:sp>
        <p:nvSpPr>
          <p:cNvPr id="15" name="TextBox 15"/>
          <p:cNvSpPr txBox="1"/>
          <p:nvPr/>
        </p:nvSpPr>
        <p:spPr>
          <a:xfrm>
            <a:off x="1285944" y="5276716"/>
            <a:ext cx="7404133" cy="562042"/>
          </a:xfrm>
          <a:prstGeom prst="rect">
            <a:avLst/>
          </a:prstGeom>
        </p:spPr>
        <p:txBody>
          <a:bodyPr lIns="0" tIns="0" rIns="0" bIns="0" rtlCol="0" anchor="t">
            <a:spAutoFit/>
          </a:bodyPr>
          <a:lstStyle/>
          <a:p>
            <a:pPr marL="0" lvl="0" indent="0" algn="l">
              <a:lnSpc>
                <a:spcPts val="4589"/>
              </a:lnSpc>
              <a:spcBef>
                <a:spcPct val="0"/>
              </a:spcBef>
            </a:pPr>
            <a:r>
              <a:rPr lang="en-US" sz="2699" b="1" spc="1144">
                <a:solidFill>
                  <a:srgbClr val="FFFFFF"/>
                </a:solidFill>
                <a:latin typeface="Poppins Bold"/>
                <a:ea typeface="Poppins Bold"/>
                <a:cs typeface="Poppins Bold"/>
                <a:sym typeface="Poppins Bold"/>
              </a:rPr>
              <a:t>HOW I</a:t>
            </a:r>
            <a:r>
              <a:rPr lang="en-US" sz="2699" b="1" u="none" strike="noStrike" spc="1144">
                <a:solidFill>
                  <a:srgbClr val="FFFFFF"/>
                </a:solidFill>
                <a:latin typeface="Poppins Bold"/>
                <a:ea typeface="Poppins Bold"/>
                <a:cs typeface="Poppins Bold"/>
                <a:sym typeface="Poppins Bold"/>
              </a:rPr>
              <a:t>T HELPS:</a:t>
            </a:r>
          </a:p>
        </p:txBody>
      </p:sp>
      <p:sp>
        <p:nvSpPr>
          <p:cNvPr id="16" name="TextBox 16"/>
          <p:cNvSpPr txBox="1"/>
          <p:nvPr/>
        </p:nvSpPr>
        <p:spPr>
          <a:xfrm>
            <a:off x="1285944" y="5983564"/>
            <a:ext cx="10512264" cy="4435178"/>
          </a:xfrm>
          <a:prstGeom prst="rect">
            <a:avLst/>
          </a:prstGeom>
        </p:spPr>
        <p:txBody>
          <a:bodyPr lIns="0" tIns="0" rIns="0" bIns="0" rtlCol="0" anchor="t">
            <a:spAutoFit/>
          </a:bodyPr>
          <a:lstStyle/>
          <a:p>
            <a:pPr marL="496569" lvl="1" indent="-248284" algn="just">
              <a:lnSpc>
                <a:spcPts val="3909"/>
              </a:lnSpc>
              <a:buFont typeface="Arial"/>
              <a:buChar char="•"/>
            </a:pPr>
            <a:r>
              <a:rPr lang="en-US" sz="2299" b="1">
                <a:solidFill>
                  <a:srgbClr val="FFFFFF"/>
                </a:solidFill>
                <a:latin typeface="Poppins Bold"/>
                <a:ea typeface="Poppins Bold"/>
                <a:cs typeface="Poppins Bold"/>
                <a:sym typeface="Poppins Bold"/>
              </a:rPr>
              <a:t>AI-Powered Job Matching:</a:t>
            </a:r>
            <a:r>
              <a:rPr lang="en-US" sz="2299">
                <a:solidFill>
                  <a:srgbClr val="FFFFFF"/>
                </a:solidFill>
                <a:latin typeface="Poppins"/>
                <a:ea typeface="Poppins"/>
                <a:cs typeface="Poppins"/>
                <a:sym typeface="Poppins"/>
              </a:rPr>
              <a:t> analyzes candidates’ skills and preferences to recommend suitable jobs.</a:t>
            </a:r>
          </a:p>
          <a:p>
            <a:pPr marL="496569" lvl="1" indent="-248284" algn="just">
              <a:lnSpc>
                <a:spcPts val="3909"/>
              </a:lnSpc>
              <a:buFont typeface="Arial"/>
              <a:buChar char="•"/>
            </a:pPr>
            <a:r>
              <a:rPr lang="en-US" sz="2299" b="1">
                <a:solidFill>
                  <a:srgbClr val="FFFFFF"/>
                </a:solidFill>
                <a:latin typeface="Poppins Bold"/>
                <a:ea typeface="Poppins Bold"/>
                <a:cs typeface="Poppins Bold"/>
                <a:sym typeface="Poppins Bold"/>
              </a:rPr>
              <a:t>Chat-Based Guidance: </a:t>
            </a:r>
            <a:r>
              <a:rPr lang="en-US" sz="2299">
                <a:solidFill>
                  <a:srgbClr val="FFFFFF"/>
                </a:solidFill>
                <a:latin typeface="Poppins"/>
                <a:ea typeface="Poppins"/>
                <a:cs typeface="Poppins"/>
                <a:sym typeface="Poppins"/>
              </a:rPr>
              <a:t>Offers instant AI-driven support for job seekers and coaches, improving accessibility and efficiency.</a:t>
            </a:r>
          </a:p>
          <a:p>
            <a:pPr marL="496569" lvl="1" indent="-248284" algn="just">
              <a:lnSpc>
                <a:spcPts val="3909"/>
              </a:lnSpc>
              <a:buFont typeface="Arial"/>
              <a:buChar char="•"/>
            </a:pPr>
            <a:r>
              <a:rPr lang="en-US" sz="2299">
                <a:solidFill>
                  <a:srgbClr val="FFFFFF"/>
                </a:solidFill>
                <a:latin typeface="Poppins"/>
                <a:ea typeface="Poppins"/>
                <a:cs typeface="Poppins"/>
                <a:sym typeface="Poppins"/>
              </a:rPr>
              <a:t>Motivation and immediate gudiance: Answering basic questions that allow coaches on non-mundane tasks.</a:t>
            </a:r>
          </a:p>
          <a:p>
            <a:pPr marL="496569" lvl="1" indent="-248284" algn="just">
              <a:lnSpc>
                <a:spcPts val="3909"/>
              </a:lnSpc>
              <a:buFont typeface="Arial"/>
              <a:buChar char="•"/>
            </a:pPr>
            <a:r>
              <a:rPr lang="en-US" sz="2299" b="1">
                <a:solidFill>
                  <a:srgbClr val="FFFFFF"/>
                </a:solidFill>
                <a:latin typeface="Poppins Bold"/>
                <a:ea typeface="Poppins Bold"/>
                <a:cs typeface="Poppins Bold"/>
                <a:sym typeface="Poppins Bold"/>
              </a:rPr>
              <a:t>Automates Paperwork</a:t>
            </a:r>
            <a:r>
              <a:rPr lang="en-US" sz="2299">
                <a:solidFill>
                  <a:srgbClr val="FFFFFF"/>
                </a:solidFill>
                <a:latin typeface="Poppins"/>
                <a:ea typeface="Poppins"/>
                <a:cs typeface="Poppins"/>
                <a:sym typeface="Poppins"/>
              </a:rPr>
              <a:t>: Reduces time spent on documentation, progress tracking, and reporting.</a:t>
            </a:r>
          </a:p>
          <a:p>
            <a:pPr algn="just">
              <a:lnSpc>
                <a:spcPts val="3909"/>
              </a:lnSpc>
            </a:pPr>
            <a:endParaRPr lang="en-US" sz="2299">
              <a:solidFill>
                <a:srgbClr val="FFFFFF"/>
              </a:solidFill>
              <a:latin typeface="Poppins"/>
              <a:ea typeface="Poppins"/>
              <a:cs typeface="Poppins"/>
              <a:sym typeface="Poppins"/>
            </a:endParaRPr>
          </a:p>
        </p:txBody>
      </p:sp>
      <p:grpSp>
        <p:nvGrpSpPr>
          <p:cNvPr id="17" name="Group 17"/>
          <p:cNvGrpSpPr/>
          <p:nvPr/>
        </p:nvGrpSpPr>
        <p:grpSpPr>
          <a:xfrm>
            <a:off x="12330313" y="833131"/>
            <a:ext cx="1291216" cy="129121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2517607" y="1020425"/>
            <a:ext cx="916627" cy="91662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4673027" y="3350183"/>
            <a:ext cx="881574" cy="88157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14800902" y="3478058"/>
            <a:ext cx="625825" cy="62582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9" name="Group 29"/>
          <p:cNvGrpSpPr/>
          <p:nvPr/>
        </p:nvGrpSpPr>
        <p:grpSpPr>
          <a:xfrm>
            <a:off x="12517607" y="4103883"/>
            <a:ext cx="881574" cy="8815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2" name="Group 32"/>
          <p:cNvGrpSpPr/>
          <p:nvPr/>
        </p:nvGrpSpPr>
        <p:grpSpPr>
          <a:xfrm>
            <a:off x="12645482" y="4231757"/>
            <a:ext cx="625825" cy="625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34" name="TextBox 3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854399" y="420815"/>
            <a:ext cx="8554609" cy="1291970"/>
          </a:xfrm>
          <a:prstGeom prst="rect">
            <a:avLst/>
          </a:prstGeom>
        </p:spPr>
        <p:txBody>
          <a:bodyPr lIns="0" tIns="0" rIns="0" bIns="0" rtlCol="0" anchor="t">
            <a:spAutoFit/>
          </a:bodyPr>
          <a:lstStyle/>
          <a:p>
            <a:pPr algn="r">
              <a:lnSpc>
                <a:spcPts val="9900"/>
              </a:lnSpc>
            </a:pPr>
            <a:r>
              <a:rPr lang="en-US" sz="9000" b="1">
                <a:solidFill>
                  <a:srgbClr val="8D0A75"/>
                </a:solidFill>
                <a:latin typeface="Heebo Black"/>
                <a:ea typeface="Heebo Black"/>
                <a:cs typeface="Heebo Black"/>
                <a:sym typeface="Heebo Black"/>
              </a:rPr>
              <a:t>Key features</a:t>
            </a:r>
          </a:p>
        </p:txBody>
      </p:sp>
      <p:sp>
        <p:nvSpPr>
          <p:cNvPr id="3" name="Freeform 3"/>
          <p:cNvSpPr/>
          <p:nvPr/>
        </p:nvSpPr>
        <p:spPr>
          <a:xfrm rot="2126705">
            <a:off x="200936" y="-869783"/>
            <a:ext cx="3288317" cy="3144454"/>
          </a:xfrm>
          <a:custGeom>
            <a:avLst/>
            <a:gdLst/>
            <a:ahLst/>
            <a:cxnLst/>
            <a:rect l="l" t="t" r="r" b="b"/>
            <a:pathLst>
              <a:path w="3288317" h="3144454">
                <a:moveTo>
                  <a:pt x="0" y="0"/>
                </a:moveTo>
                <a:lnTo>
                  <a:pt x="3288317" y="0"/>
                </a:lnTo>
                <a:lnTo>
                  <a:pt x="3288317" y="3144453"/>
                </a:lnTo>
                <a:lnTo>
                  <a:pt x="0" y="3144453"/>
                </a:lnTo>
                <a:lnTo>
                  <a:pt x="0" y="0"/>
                </a:lnTo>
                <a:close/>
              </a:path>
            </a:pathLst>
          </a:custGeom>
          <a:blipFill>
            <a:blip r:embed="rId2"/>
            <a:stretch>
              <a:fillRect/>
            </a:stretch>
          </a:blipFill>
        </p:spPr>
      </p:sp>
      <p:sp>
        <p:nvSpPr>
          <p:cNvPr id="4" name="Freeform 4"/>
          <p:cNvSpPr/>
          <p:nvPr/>
        </p:nvSpPr>
        <p:spPr>
          <a:xfrm>
            <a:off x="1400926" y="8692284"/>
            <a:ext cx="1304761" cy="1236262"/>
          </a:xfrm>
          <a:custGeom>
            <a:avLst/>
            <a:gdLst/>
            <a:ahLst/>
            <a:cxnLst/>
            <a:rect l="l" t="t" r="r" b="b"/>
            <a:pathLst>
              <a:path w="1304761" h="1236262">
                <a:moveTo>
                  <a:pt x="0" y="0"/>
                </a:moveTo>
                <a:lnTo>
                  <a:pt x="1304762" y="0"/>
                </a:lnTo>
                <a:lnTo>
                  <a:pt x="1304762" y="1236262"/>
                </a:lnTo>
                <a:lnTo>
                  <a:pt x="0" y="1236262"/>
                </a:lnTo>
                <a:lnTo>
                  <a:pt x="0" y="0"/>
                </a:lnTo>
                <a:close/>
              </a:path>
            </a:pathLst>
          </a:custGeom>
          <a:blipFill>
            <a:blip r:embed="rId3"/>
            <a:stretch>
              <a:fillRect/>
            </a:stretch>
          </a:blipFill>
        </p:spPr>
      </p:sp>
      <p:sp>
        <p:nvSpPr>
          <p:cNvPr id="5" name="Freeform 5"/>
          <p:cNvSpPr/>
          <p:nvPr/>
        </p:nvSpPr>
        <p:spPr>
          <a:xfrm>
            <a:off x="-406125" y="6352898"/>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503920" y="-441192"/>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2183037" y="2195256"/>
            <a:ext cx="3511625" cy="4465343"/>
            <a:chOff x="0" y="0"/>
            <a:chExt cx="4682166" cy="5953791"/>
          </a:xfrm>
        </p:grpSpPr>
        <p:sp>
          <p:nvSpPr>
            <p:cNvPr id="8" name="TextBox 8"/>
            <p:cNvSpPr txBox="1"/>
            <p:nvPr/>
          </p:nvSpPr>
          <p:spPr>
            <a:xfrm>
              <a:off x="0" y="4004165"/>
              <a:ext cx="4682166" cy="1949627"/>
            </a:xfrm>
            <a:prstGeom prst="rect">
              <a:avLst/>
            </a:prstGeom>
          </p:spPr>
          <p:txBody>
            <a:bodyPr lIns="0" tIns="0" rIns="0" bIns="0" rtlCol="0" anchor="t">
              <a:spAutoFit/>
            </a:bodyPr>
            <a:lstStyle/>
            <a:p>
              <a:pPr algn="l">
                <a:lnSpc>
                  <a:spcPts val="2879"/>
                </a:lnSpc>
              </a:pPr>
              <a:r>
                <a:rPr lang="en-US" sz="2400">
                  <a:solidFill>
                    <a:srgbClr val="33123B"/>
                  </a:solidFill>
                  <a:latin typeface="Poppins"/>
                  <a:ea typeface="Poppins"/>
                  <a:cs typeface="Poppins"/>
                  <a:sym typeface="Poppins"/>
                </a:rPr>
                <a:t>Provides instant answers and support for job coaches and job seekers.</a:t>
              </a:r>
            </a:p>
          </p:txBody>
        </p:sp>
        <p:sp>
          <p:nvSpPr>
            <p:cNvPr id="9" name="TextBox 9"/>
            <p:cNvSpPr txBox="1"/>
            <p:nvPr/>
          </p:nvSpPr>
          <p:spPr>
            <a:xfrm>
              <a:off x="0" y="1813273"/>
              <a:ext cx="4682166" cy="1763914"/>
            </a:xfrm>
            <a:prstGeom prst="rect">
              <a:avLst/>
            </a:prstGeom>
          </p:spPr>
          <p:txBody>
            <a:bodyPr lIns="0" tIns="0" rIns="0" bIns="0" rtlCol="0" anchor="t">
              <a:spAutoFit/>
            </a:bodyPr>
            <a:lstStyle/>
            <a:p>
              <a:pPr marL="0" lvl="0" indent="0" algn="l">
                <a:lnSpc>
                  <a:spcPts val="3455"/>
                </a:lnSpc>
              </a:pPr>
              <a:r>
                <a:rPr lang="en-US" sz="2699" b="1" u="none" strike="noStrike" spc="415">
                  <a:solidFill>
                    <a:srgbClr val="33123B"/>
                  </a:solidFill>
                  <a:latin typeface="Poppins Bold"/>
                  <a:ea typeface="Poppins Bold"/>
                  <a:cs typeface="Poppins Bold"/>
                  <a:sym typeface="Poppins Bold"/>
                </a:rPr>
                <a:t>AI-POWERED CHATBOT</a:t>
              </a:r>
            </a:p>
            <a:p>
              <a:pPr marL="0" lvl="0" indent="0" algn="l">
                <a:lnSpc>
                  <a:spcPts val="3455"/>
                </a:lnSpc>
              </a:pPr>
              <a:endParaRPr lang="en-US" sz="2699" b="1" u="none" strike="noStrike" spc="415">
                <a:solidFill>
                  <a:srgbClr val="33123B"/>
                </a:solidFill>
                <a:latin typeface="Poppins Bold"/>
                <a:ea typeface="Poppins Bold"/>
                <a:cs typeface="Poppins Bold"/>
                <a:sym typeface="Poppins Bold"/>
              </a:endParaRPr>
            </a:p>
          </p:txBody>
        </p:sp>
        <p:sp>
          <p:nvSpPr>
            <p:cNvPr id="10" name="TextBox 10"/>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01</a:t>
              </a:r>
            </a:p>
          </p:txBody>
        </p:sp>
      </p:grpSp>
      <p:grpSp>
        <p:nvGrpSpPr>
          <p:cNvPr id="11" name="Group 11"/>
          <p:cNvGrpSpPr/>
          <p:nvPr/>
        </p:nvGrpSpPr>
        <p:grpSpPr>
          <a:xfrm>
            <a:off x="5632375" y="3647710"/>
            <a:ext cx="3511625" cy="4384605"/>
            <a:chOff x="0" y="0"/>
            <a:chExt cx="4682166" cy="5846140"/>
          </a:xfrm>
        </p:grpSpPr>
        <p:sp>
          <p:nvSpPr>
            <p:cNvPr id="12" name="TextBox 12"/>
            <p:cNvSpPr txBox="1"/>
            <p:nvPr/>
          </p:nvSpPr>
          <p:spPr>
            <a:xfrm>
              <a:off x="0" y="3413533"/>
              <a:ext cx="4682166" cy="2432608"/>
            </a:xfrm>
            <a:prstGeom prst="rect">
              <a:avLst/>
            </a:prstGeom>
          </p:spPr>
          <p:txBody>
            <a:bodyPr lIns="0" tIns="0" rIns="0" bIns="0" rtlCol="0" anchor="t">
              <a:spAutoFit/>
            </a:bodyPr>
            <a:lstStyle/>
            <a:p>
              <a:pPr marL="0" lvl="0" indent="0" algn="l">
                <a:lnSpc>
                  <a:spcPts val="2879"/>
                </a:lnSpc>
                <a:spcBef>
                  <a:spcPct val="0"/>
                </a:spcBef>
              </a:pPr>
              <a:r>
                <a:rPr lang="en-US" sz="2399" u="none" strike="noStrike">
                  <a:solidFill>
                    <a:srgbClr val="33123B"/>
                  </a:solidFill>
                  <a:latin typeface="Poppins"/>
                  <a:ea typeface="Poppins"/>
                  <a:cs typeface="Poppins"/>
                  <a:sym typeface="Poppins"/>
                </a:rPr>
                <a:t>Uses AI to recommend the best job opportunities based on skills and preferences.</a:t>
              </a:r>
            </a:p>
          </p:txBody>
        </p:sp>
        <p:sp>
          <p:nvSpPr>
            <p:cNvPr id="13" name="TextBox 13"/>
            <p:cNvSpPr txBox="1"/>
            <p:nvPr/>
          </p:nvSpPr>
          <p:spPr>
            <a:xfrm>
              <a:off x="0" y="1813273"/>
              <a:ext cx="4682166" cy="1173282"/>
            </a:xfrm>
            <a:prstGeom prst="rect">
              <a:avLst/>
            </a:prstGeom>
          </p:spPr>
          <p:txBody>
            <a:bodyPr lIns="0" tIns="0" rIns="0" bIns="0" rtlCol="0" anchor="t">
              <a:spAutoFit/>
            </a:bodyPr>
            <a:lstStyle/>
            <a:p>
              <a:pPr marL="0" lvl="0" indent="0" algn="l">
                <a:lnSpc>
                  <a:spcPts val="3455"/>
                </a:lnSpc>
                <a:spcBef>
                  <a:spcPct val="0"/>
                </a:spcBef>
              </a:pPr>
              <a:r>
                <a:rPr lang="en-US" sz="2699" b="1" u="none" strike="noStrike" spc="415">
                  <a:solidFill>
                    <a:srgbClr val="33123B"/>
                  </a:solidFill>
                  <a:latin typeface="Poppins Bold"/>
                  <a:ea typeface="Poppins Bold"/>
                  <a:cs typeface="Poppins Bold"/>
                  <a:sym typeface="Poppins Bold"/>
                </a:rPr>
                <a:t>SMART JOB MATCHING:</a:t>
              </a:r>
            </a:p>
          </p:txBody>
        </p:sp>
        <p:sp>
          <p:nvSpPr>
            <p:cNvPr id="14" name="TextBox 14"/>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02</a:t>
              </a:r>
            </a:p>
          </p:txBody>
        </p:sp>
      </p:grpSp>
      <p:grpSp>
        <p:nvGrpSpPr>
          <p:cNvPr id="15" name="Group 15"/>
          <p:cNvGrpSpPr/>
          <p:nvPr/>
        </p:nvGrpSpPr>
        <p:grpSpPr>
          <a:xfrm>
            <a:off x="9144000" y="5682652"/>
            <a:ext cx="3511625" cy="4022572"/>
            <a:chOff x="0" y="0"/>
            <a:chExt cx="4682166" cy="5363429"/>
          </a:xfrm>
        </p:grpSpPr>
        <p:sp>
          <p:nvSpPr>
            <p:cNvPr id="16" name="TextBox 16"/>
            <p:cNvSpPr txBox="1"/>
            <p:nvPr/>
          </p:nvSpPr>
          <p:spPr>
            <a:xfrm>
              <a:off x="0" y="3413533"/>
              <a:ext cx="4682166" cy="1949896"/>
            </a:xfrm>
            <a:prstGeom prst="rect">
              <a:avLst/>
            </a:prstGeom>
          </p:spPr>
          <p:txBody>
            <a:bodyPr lIns="0" tIns="0" rIns="0" bIns="0" rtlCol="0" anchor="t">
              <a:spAutoFit/>
            </a:bodyPr>
            <a:lstStyle/>
            <a:p>
              <a:pPr marL="0" lvl="0" indent="0" algn="l">
                <a:lnSpc>
                  <a:spcPts val="2879"/>
                </a:lnSpc>
                <a:spcBef>
                  <a:spcPct val="0"/>
                </a:spcBef>
              </a:pPr>
              <a:r>
                <a:rPr lang="en-US" sz="2399" u="none" strike="noStrike">
                  <a:solidFill>
                    <a:srgbClr val="33123B"/>
                  </a:solidFill>
                  <a:latin typeface="Poppins"/>
                  <a:ea typeface="Poppins"/>
                  <a:cs typeface="Poppins"/>
                  <a:sym typeface="Poppins"/>
                </a:rPr>
                <a:t>Streamlines documentation and tracking with Azure-powered efficiency.</a:t>
              </a:r>
            </a:p>
          </p:txBody>
        </p:sp>
        <p:sp>
          <p:nvSpPr>
            <p:cNvPr id="17" name="TextBox 17"/>
            <p:cNvSpPr txBox="1"/>
            <p:nvPr/>
          </p:nvSpPr>
          <p:spPr>
            <a:xfrm>
              <a:off x="0" y="1813273"/>
              <a:ext cx="4682166" cy="1173282"/>
            </a:xfrm>
            <a:prstGeom prst="rect">
              <a:avLst/>
            </a:prstGeom>
          </p:spPr>
          <p:txBody>
            <a:bodyPr lIns="0" tIns="0" rIns="0" bIns="0" rtlCol="0" anchor="t">
              <a:spAutoFit/>
            </a:bodyPr>
            <a:lstStyle/>
            <a:p>
              <a:pPr marL="0" lvl="0" indent="0" algn="l">
                <a:lnSpc>
                  <a:spcPts val="3455"/>
                </a:lnSpc>
                <a:spcBef>
                  <a:spcPct val="0"/>
                </a:spcBef>
              </a:pPr>
              <a:r>
                <a:rPr lang="en-US" sz="2699" b="1" u="none" strike="noStrike" spc="415">
                  <a:solidFill>
                    <a:srgbClr val="33123B"/>
                  </a:solidFill>
                  <a:latin typeface="Poppins Bold"/>
                  <a:ea typeface="Poppins Bold"/>
                  <a:cs typeface="Poppins Bold"/>
                  <a:sym typeface="Poppins Bold"/>
                </a:rPr>
                <a:t>AUTOMATED REPORTING</a:t>
              </a:r>
            </a:p>
          </p:txBody>
        </p:sp>
        <p:sp>
          <p:nvSpPr>
            <p:cNvPr id="18" name="TextBox 18"/>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03</a:t>
              </a:r>
            </a:p>
          </p:txBody>
        </p:sp>
      </p:grpSp>
      <p:grpSp>
        <p:nvGrpSpPr>
          <p:cNvPr id="19" name="Group 19"/>
          <p:cNvGrpSpPr/>
          <p:nvPr/>
        </p:nvGrpSpPr>
        <p:grpSpPr>
          <a:xfrm>
            <a:off x="11846936" y="3868771"/>
            <a:ext cx="3511625" cy="4458409"/>
            <a:chOff x="0" y="0"/>
            <a:chExt cx="4682166" cy="5944545"/>
          </a:xfrm>
        </p:grpSpPr>
        <p:sp>
          <p:nvSpPr>
            <p:cNvPr id="20" name="TextBox 20"/>
            <p:cNvSpPr txBox="1"/>
            <p:nvPr/>
          </p:nvSpPr>
          <p:spPr>
            <a:xfrm>
              <a:off x="0" y="3994649"/>
              <a:ext cx="4682166" cy="1949896"/>
            </a:xfrm>
            <a:prstGeom prst="rect">
              <a:avLst/>
            </a:prstGeom>
          </p:spPr>
          <p:txBody>
            <a:bodyPr lIns="0" tIns="0" rIns="0" bIns="0" rtlCol="0" anchor="t">
              <a:spAutoFit/>
            </a:bodyPr>
            <a:lstStyle/>
            <a:p>
              <a:pPr marL="0" lvl="0" indent="0" algn="l">
                <a:lnSpc>
                  <a:spcPts val="2879"/>
                </a:lnSpc>
                <a:spcBef>
                  <a:spcPct val="0"/>
                </a:spcBef>
              </a:pPr>
              <a:r>
                <a:rPr lang="en-US" sz="2399" u="none" strike="noStrike">
                  <a:solidFill>
                    <a:srgbClr val="33123B"/>
                  </a:solidFill>
                  <a:latin typeface="Poppins"/>
                  <a:ea typeface="Poppins"/>
                  <a:cs typeface="Poppins"/>
                  <a:sym typeface="Poppins"/>
                </a:rPr>
                <a:t>Ensures accessibility from any location for seamless coaching and assistance.</a:t>
              </a:r>
            </a:p>
          </p:txBody>
        </p:sp>
        <p:sp>
          <p:nvSpPr>
            <p:cNvPr id="21" name="TextBox 21"/>
            <p:cNvSpPr txBox="1"/>
            <p:nvPr/>
          </p:nvSpPr>
          <p:spPr>
            <a:xfrm>
              <a:off x="0" y="1813273"/>
              <a:ext cx="4682166" cy="1754398"/>
            </a:xfrm>
            <a:prstGeom prst="rect">
              <a:avLst/>
            </a:prstGeom>
          </p:spPr>
          <p:txBody>
            <a:bodyPr lIns="0" tIns="0" rIns="0" bIns="0" rtlCol="0" anchor="t">
              <a:spAutoFit/>
            </a:bodyPr>
            <a:lstStyle/>
            <a:p>
              <a:pPr marL="0" lvl="0" indent="0" algn="l">
                <a:lnSpc>
                  <a:spcPts val="3455"/>
                </a:lnSpc>
                <a:spcBef>
                  <a:spcPct val="0"/>
                </a:spcBef>
              </a:pPr>
              <a:r>
                <a:rPr lang="en-US" sz="2699" b="1" u="none" strike="noStrike" spc="415">
                  <a:solidFill>
                    <a:srgbClr val="33123B"/>
                  </a:solidFill>
                  <a:latin typeface="Poppins Bold"/>
                  <a:ea typeface="Poppins Bold"/>
                  <a:cs typeface="Poppins Bold"/>
                  <a:sym typeface="Poppins Bold"/>
                </a:rPr>
                <a:t>REMOTE-FRIENDLY SUPPORT:</a:t>
              </a:r>
            </a:p>
          </p:txBody>
        </p:sp>
        <p:sp>
          <p:nvSpPr>
            <p:cNvPr id="22" name="TextBox 22"/>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04</a:t>
              </a:r>
            </a:p>
          </p:txBody>
        </p:sp>
      </p:grpSp>
      <p:grpSp>
        <p:nvGrpSpPr>
          <p:cNvPr id="23" name="Group 23"/>
          <p:cNvGrpSpPr/>
          <p:nvPr/>
        </p:nvGrpSpPr>
        <p:grpSpPr>
          <a:xfrm>
            <a:off x="14549764" y="2195256"/>
            <a:ext cx="3511625" cy="5470302"/>
            <a:chOff x="0" y="0"/>
            <a:chExt cx="4682166" cy="7293736"/>
          </a:xfrm>
        </p:grpSpPr>
        <p:sp>
          <p:nvSpPr>
            <p:cNvPr id="24" name="TextBox 24"/>
            <p:cNvSpPr txBox="1"/>
            <p:nvPr/>
          </p:nvSpPr>
          <p:spPr>
            <a:xfrm>
              <a:off x="0" y="3413533"/>
              <a:ext cx="4682166" cy="3880203"/>
            </a:xfrm>
            <a:prstGeom prst="rect">
              <a:avLst/>
            </a:prstGeom>
          </p:spPr>
          <p:txBody>
            <a:bodyPr lIns="0" tIns="0" rIns="0" bIns="0" rtlCol="0" anchor="t">
              <a:spAutoFit/>
            </a:bodyPr>
            <a:lstStyle/>
            <a:p>
              <a:pPr marL="0" lvl="0" indent="0" algn="l">
                <a:lnSpc>
                  <a:spcPts val="2879"/>
                </a:lnSpc>
                <a:spcBef>
                  <a:spcPct val="0"/>
                </a:spcBef>
              </a:pPr>
              <a:r>
                <a:rPr lang="en-US" sz="2400" u="none" strike="noStrike">
                  <a:solidFill>
                    <a:srgbClr val="33123B"/>
                  </a:solidFill>
                  <a:latin typeface="Poppins"/>
                  <a:ea typeface="Poppins"/>
                  <a:cs typeface="Poppins"/>
                  <a:sym typeface="Poppins"/>
                </a:rPr>
                <a:t>Adheres to ethical AI standards for fairness, transparency, and inclusivity.</a:t>
              </a:r>
            </a:p>
            <a:p>
              <a:pPr marL="0" lvl="0" indent="0" algn="l">
                <a:lnSpc>
                  <a:spcPts val="2879"/>
                </a:lnSpc>
                <a:spcBef>
                  <a:spcPct val="0"/>
                </a:spcBef>
              </a:pPr>
              <a:endParaRPr lang="en-US" sz="2400" u="none" strike="noStrike">
                <a:solidFill>
                  <a:srgbClr val="33123B"/>
                </a:solidFill>
                <a:latin typeface="Poppins"/>
                <a:ea typeface="Poppins"/>
                <a:cs typeface="Poppins"/>
                <a:sym typeface="Poppins"/>
              </a:endParaRPr>
            </a:p>
            <a:p>
              <a:pPr marL="0" lvl="0" indent="0" algn="l">
                <a:lnSpc>
                  <a:spcPts val="2879"/>
                </a:lnSpc>
                <a:spcBef>
                  <a:spcPct val="0"/>
                </a:spcBef>
              </a:pPr>
              <a:endParaRPr lang="en-US" sz="2400" u="none" strike="noStrike">
                <a:solidFill>
                  <a:srgbClr val="33123B"/>
                </a:solidFill>
                <a:latin typeface="Poppins"/>
                <a:ea typeface="Poppins"/>
                <a:cs typeface="Poppins"/>
                <a:sym typeface="Poppins"/>
              </a:endParaRPr>
            </a:p>
            <a:p>
              <a:pPr marL="0" lvl="0" indent="0" algn="l">
                <a:lnSpc>
                  <a:spcPts val="2879"/>
                </a:lnSpc>
                <a:spcBef>
                  <a:spcPct val="0"/>
                </a:spcBef>
              </a:pPr>
              <a:endParaRPr lang="en-US" sz="2400" u="none" strike="noStrike">
                <a:solidFill>
                  <a:srgbClr val="33123B"/>
                </a:solidFill>
                <a:latin typeface="Poppins"/>
                <a:ea typeface="Poppins"/>
                <a:cs typeface="Poppins"/>
                <a:sym typeface="Poppins"/>
              </a:endParaRPr>
            </a:p>
            <a:p>
              <a:pPr marL="0" lvl="0" indent="0" algn="l">
                <a:lnSpc>
                  <a:spcPts val="2879"/>
                </a:lnSpc>
                <a:spcBef>
                  <a:spcPct val="0"/>
                </a:spcBef>
              </a:pPr>
              <a:endParaRPr lang="en-US" sz="2400" u="none" strike="noStrike">
                <a:solidFill>
                  <a:srgbClr val="33123B"/>
                </a:solidFill>
                <a:latin typeface="Poppins"/>
                <a:ea typeface="Poppins"/>
                <a:cs typeface="Poppins"/>
                <a:sym typeface="Poppins"/>
              </a:endParaRPr>
            </a:p>
          </p:txBody>
        </p:sp>
        <p:sp>
          <p:nvSpPr>
            <p:cNvPr id="25" name="TextBox 25"/>
            <p:cNvSpPr txBox="1"/>
            <p:nvPr/>
          </p:nvSpPr>
          <p:spPr>
            <a:xfrm>
              <a:off x="0" y="1813273"/>
              <a:ext cx="4682166" cy="1173282"/>
            </a:xfrm>
            <a:prstGeom prst="rect">
              <a:avLst/>
            </a:prstGeom>
          </p:spPr>
          <p:txBody>
            <a:bodyPr lIns="0" tIns="0" rIns="0" bIns="0" rtlCol="0" anchor="t">
              <a:spAutoFit/>
            </a:bodyPr>
            <a:lstStyle/>
            <a:p>
              <a:pPr marL="0" lvl="0" indent="0" algn="l">
                <a:lnSpc>
                  <a:spcPts val="3455"/>
                </a:lnSpc>
                <a:spcBef>
                  <a:spcPct val="0"/>
                </a:spcBef>
              </a:pPr>
              <a:r>
                <a:rPr lang="en-US" sz="2699" b="1" u="none" strike="noStrike" spc="415">
                  <a:solidFill>
                    <a:srgbClr val="33123B"/>
                  </a:solidFill>
                  <a:latin typeface="Poppins Bold"/>
                  <a:ea typeface="Poppins Bold"/>
                  <a:cs typeface="Poppins Bold"/>
                  <a:sym typeface="Poppins Bold"/>
                </a:rPr>
                <a:t>RESPONSIBLE AI COMPLIANCE:</a:t>
              </a:r>
            </a:p>
          </p:txBody>
        </p:sp>
        <p:sp>
          <p:nvSpPr>
            <p:cNvPr id="26" name="TextBox 26"/>
            <p:cNvSpPr txBox="1"/>
            <p:nvPr/>
          </p:nvSpPr>
          <p:spPr>
            <a:xfrm>
              <a:off x="0" y="66675"/>
              <a:ext cx="4682166" cy="1348195"/>
            </a:xfrm>
            <a:prstGeom prst="rect">
              <a:avLst/>
            </a:prstGeom>
          </p:spPr>
          <p:txBody>
            <a:bodyPr lIns="0" tIns="0" rIns="0" bIns="0" rtlCol="0" anchor="t">
              <a:spAutoFit/>
            </a:bodyPr>
            <a:lstStyle/>
            <a:p>
              <a:pPr algn="l">
                <a:lnSpc>
                  <a:spcPts val="7700"/>
                </a:lnSpc>
              </a:pPr>
              <a:r>
                <a:rPr lang="en-US" sz="7000" b="1">
                  <a:solidFill>
                    <a:srgbClr val="8D0A75"/>
                  </a:solidFill>
                  <a:latin typeface="Heebo Black"/>
                  <a:ea typeface="Heebo Black"/>
                  <a:cs typeface="Heebo Black"/>
                  <a:sym typeface="Heebo Black"/>
                </a:rPr>
                <a:t>05</a:t>
              </a:r>
            </a:p>
          </p:txBody>
        </p:sp>
      </p:grpSp>
      <p:sp>
        <p:nvSpPr>
          <p:cNvPr id="27" name="Freeform 27"/>
          <p:cNvSpPr/>
          <p:nvPr/>
        </p:nvSpPr>
        <p:spPr>
          <a:xfrm>
            <a:off x="17409008" y="9310415"/>
            <a:ext cx="1304761" cy="1236262"/>
          </a:xfrm>
          <a:custGeom>
            <a:avLst/>
            <a:gdLst/>
            <a:ahLst/>
            <a:cxnLst/>
            <a:rect l="l" t="t" r="r" b="b"/>
            <a:pathLst>
              <a:path w="1304761" h="1236262">
                <a:moveTo>
                  <a:pt x="0" y="0"/>
                </a:moveTo>
                <a:lnTo>
                  <a:pt x="1304762" y="0"/>
                </a:lnTo>
                <a:lnTo>
                  <a:pt x="1304762" y="1236261"/>
                </a:lnTo>
                <a:lnTo>
                  <a:pt x="0" y="1236261"/>
                </a:lnTo>
                <a:lnTo>
                  <a:pt x="0" y="0"/>
                </a:lnTo>
                <a:close/>
              </a:path>
            </a:pathLst>
          </a:custGeom>
          <a:blipFill>
            <a:blip r:embed="rId3"/>
            <a:stretch>
              <a:fillRect/>
            </a:stretch>
          </a:blipFill>
        </p:spPr>
      </p:sp>
      <p:sp>
        <p:nvSpPr>
          <p:cNvPr id="28" name="Freeform 28"/>
          <p:cNvSpPr/>
          <p:nvPr/>
        </p:nvSpPr>
        <p:spPr>
          <a:xfrm rot="2126705">
            <a:off x="5501408" y="9732705"/>
            <a:ext cx="3288317" cy="3144454"/>
          </a:xfrm>
          <a:custGeom>
            <a:avLst/>
            <a:gdLst/>
            <a:ahLst/>
            <a:cxnLst/>
            <a:rect l="l" t="t" r="r" b="b"/>
            <a:pathLst>
              <a:path w="3288317" h="3144454">
                <a:moveTo>
                  <a:pt x="0" y="0"/>
                </a:moveTo>
                <a:lnTo>
                  <a:pt x="3288318" y="0"/>
                </a:lnTo>
                <a:lnTo>
                  <a:pt x="3288318" y="3144453"/>
                </a:lnTo>
                <a:lnTo>
                  <a:pt x="0" y="3144453"/>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007948"/>
            <a:ext cx="2459432" cy="2287272"/>
          </a:xfrm>
          <a:custGeom>
            <a:avLst/>
            <a:gdLst/>
            <a:ahLst/>
            <a:cxnLst/>
            <a:rect l="l" t="t" r="r" b="b"/>
            <a:pathLst>
              <a:path w="2459432" h="228727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26705">
            <a:off x="3173079" y="8132198"/>
            <a:ext cx="3288317" cy="3144454"/>
          </a:xfrm>
          <a:custGeom>
            <a:avLst/>
            <a:gdLst/>
            <a:ahLst/>
            <a:cxnLst/>
            <a:rect l="l" t="t" r="r" b="b"/>
            <a:pathLst>
              <a:path w="3288317" h="3144454">
                <a:moveTo>
                  <a:pt x="0" y="0"/>
                </a:moveTo>
                <a:lnTo>
                  <a:pt x="3288317" y="0"/>
                </a:lnTo>
                <a:lnTo>
                  <a:pt x="3288317" y="3144454"/>
                </a:lnTo>
                <a:lnTo>
                  <a:pt x="0" y="3144454"/>
                </a:lnTo>
                <a:lnTo>
                  <a:pt x="0" y="0"/>
                </a:lnTo>
                <a:close/>
              </a:path>
            </a:pathLst>
          </a:custGeom>
          <a:blipFill>
            <a:blip r:embed="rId4"/>
            <a:stretch>
              <a:fillRect/>
            </a:stretch>
          </a:blipFill>
        </p:spPr>
      </p:sp>
      <p:grpSp>
        <p:nvGrpSpPr>
          <p:cNvPr id="4" name="Group 4"/>
          <p:cNvGrpSpPr/>
          <p:nvPr/>
        </p:nvGrpSpPr>
        <p:grpSpPr>
          <a:xfrm>
            <a:off x="-510624" y="5687950"/>
            <a:ext cx="1291216" cy="12912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323330" y="5875244"/>
            <a:ext cx="916627" cy="9166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0" name="Freeform 10"/>
          <p:cNvSpPr/>
          <p:nvPr/>
        </p:nvSpPr>
        <p:spPr>
          <a:xfrm>
            <a:off x="134984" y="294330"/>
            <a:ext cx="7799812" cy="7583151"/>
          </a:xfrm>
          <a:custGeom>
            <a:avLst/>
            <a:gdLst/>
            <a:ahLst/>
            <a:cxnLst/>
            <a:rect l="l" t="t" r="r" b="b"/>
            <a:pathLst>
              <a:path w="7799812" h="7583151">
                <a:moveTo>
                  <a:pt x="0" y="0"/>
                </a:moveTo>
                <a:lnTo>
                  <a:pt x="7799812" y="0"/>
                </a:lnTo>
                <a:lnTo>
                  <a:pt x="7799812" y="7583151"/>
                </a:lnTo>
                <a:lnTo>
                  <a:pt x="0" y="7583151"/>
                </a:lnTo>
                <a:lnTo>
                  <a:pt x="0" y="0"/>
                </a:lnTo>
                <a:close/>
              </a:path>
            </a:pathLst>
          </a:custGeom>
          <a:blipFill>
            <a:blip r:embed="rId5"/>
            <a:stretch>
              <a:fillRect/>
            </a:stretch>
          </a:blipFill>
        </p:spPr>
      </p:sp>
      <p:sp>
        <p:nvSpPr>
          <p:cNvPr id="11" name="Freeform 11"/>
          <p:cNvSpPr/>
          <p:nvPr/>
        </p:nvSpPr>
        <p:spPr>
          <a:xfrm>
            <a:off x="4640565" y="-736543"/>
            <a:ext cx="3294231" cy="2194781"/>
          </a:xfrm>
          <a:custGeom>
            <a:avLst/>
            <a:gdLst/>
            <a:ahLst/>
            <a:cxnLst/>
            <a:rect l="l" t="t" r="r" b="b"/>
            <a:pathLst>
              <a:path w="3294231" h="2194781">
                <a:moveTo>
                  <a:pt x="0" y="0"/>
                </a:moveTo>
                <a:lnTo>
                  <a:pt x="3294231" y="0"/>
                </a:lnTo>
                <a:lnTo>
                  <a:pt x="3294231" y="2194781"/>
                </a:lnTo>
                <a:lnTo>
                  <a:pt x="0" y="2194781"/>
                </a:lnTo>
                <a:lnTo>
                  <a:pt x="0" y="0"/>
                </a:lnTo>
                <a:close/>
              </a:path>
            </a:pathLst>
          </a:custGeom>
          <a:blipFill>
            <a:blip r:embed="rId6"/>
            <a:stretch>
              <a:fillRect/>
            </a:stretch>
          </a:blipFill>
        </p:spPr>
      </p:sp>
      <p:sp>
        <p:nvSpPr>
          <p:cNvPr id="12" name="TextBox 12"/>
          <p:cNvSpPr txBox="1"/>
          <p:nvPr/>
        </p:nvSpPr>
        <p:spPr>
          <a:xfrm>
            <a:off x="7716920" y="3266497"/>
            <a:ext cx="10073312" cy="6694933"/>
          </a:xfrm>
          <a:prstGeom prst="rect">
            <a:avLst/>
          </a:prstGeom>
        </p:spPr>
        <p:txBody>
          <a:bodyPr lIns="0" tIns="0" rIns="0" bIns="0" rtlCol="0" anchor="t">
            <a:spAutoFit/>
          </a:bodyPr>
          <a:lstStyle/>
          <a:p>
            <a:pPr marL="518160" lvl="1" indent="-259080" algn="l">
              <a:lnSpc>
                <a:spcPts val="2664"/>
              </a:lnSpc>
              <a:buFont typeface="Arial"/>
              <a:buChar char="•"/>
            </a:pPr>
            <a:r>
              <a:rPr lang="en-US" sz="2400" b="1" u="none" strike="noStrike">
                <a:solidFill>
                  <a:srgbClr val="33123B"/>
                </a:solidFill>
                <a:latin typeface="Poppins Bold"/>
                <a:ea typeface="Poppins Bold"/>
                <a:cs typeface="Poppins Bold"/>
                <a:sym typeface="Poppins Bold"/>
              </a:rPr>
              <a:t>Frontend (User Interface):</a:t>
            </a:r>
            <a:r>
              <a:rPr lang="en-US" sz="2400" u="none" strike="noStrike">
                <a:solidFill>
                  <a:srgbClr val="33123B"/>
                </a:solidFill>
                <a:latin typeface="Poppins"/>
                <a:ea typeface="Poppins"/>
                <a:cs typeface="Poppins"/>
                <a:sym typeface="Poppins"/>
              </a:rPr>
              <a:t> React.js web application for job coaches and job seekers.</a:t>
            </a:r>
          </a:p>
          <a:p>
            <a:pPr algn="l">
              <a:lnSpc>
                <a:spcPts val="2664"/>
              </a:lnSpc>
            </a:pPr>
            <a:endParaRPr lang="en-US" sz="2400" u="none" strike="noStrike">
              <a:solidFill>
                <a:srgbClr val="33123B"/>
              </a:solidFill>
              <a:latin typeface="Poppins"/>
              <a:ea typeface="Poppins"/>
              <a:cs typeface="Poppins"/>
              <a:sym typeface="Poppins"/>
            </a:endParaRPr>
          </a:p>
          <a:p>
            <a:pPr marL="518160" lvl="1" indent="-259080" algn="l">
              <a:lnSpc>
                <a:spcPts val="2664"/>
              </a:lnSpc>
              <a:buFont typeface="Arial"/>
              <a:buChar char="•"/>
            </a:pPr>
            <a:r>
              <a:rPr lang="en-US" sz="2400" b="1" u="none" strike="noStrike">
                <a:solidFill>
                  <a:srgbClr val="33123B"/>
                </a:solidFill>
                <a:latin typeface="Poppins Bold"/>
                <a:ea typeface="Poppins Bold"/>
                <a:cs typeface="Poppins Bold"/>
                <a:sym typeface="Poppins Bold"/>
              </a:rPr>
              <a:t>Backend (Business Logic &amp; API Layer):</a:t>
            </a:r>
            <a:r>
              <a:rPr lang="en-US" sz="2400" u="none" strike="noStrike">
                <a:solidFill>
                  <a:srgbClr val="33123B"/>
                </a:solidFill>
                <a:latin typeface="Poppins"/>
                <a:ea typeface="Poppins"/>
                <a:cs typeface="Poppins"/>
                <a:sym typeface="Poppins"/>
              </a:rPr>
              <a:t> Node.js with Express, handling requests and integrating AI services.</a:t>
            </a:r>
          </a:p>
          <a:p>
            <a:pPr algn="l">
              <a:lnSpc>
                <a:spcPts val="2664"/>
              </a:lnSpc>
            </a:pPr>
            <a:endParaRPr lang="en-US" sz="2400" u="none" strike="noStrike">
              <a:solidFill>
                <a:srgbClr val="33123B"/>
              </a:solidFill>
              <a:latin typeface="Poppins"/>
              <a:ea typeface="Poppins"/>
              <a:cs typeface="Poppins"/>
              <a:sym typeface="Poppins"/>
            </a:endParaRPr>
          </a:p>
          <a:p>
            <a:pPr marL="518160" lvl="1" indent="-259080" algn="l">
              <a:lnSpc>
                <a:spcPts val="2664"/>
              </a:lnSpc>
              <a:buFont typeface="Arial"/>
              <a:buChar char="•"/>
            </a:pPr>
            <a:r>
              <a:rPr lang="en-US" sz="2400" b="1" u="none" strike="noStrike">
                <a:solidFill>
                  <a:srgbClr val="33123B"/>
                </a:solidFill>
                <a:latin typeface="Poppins Bold"/>
                <a:ea typeface="Poppins Bold"/>
                <a:cs typeface="Poppins Bold"/>
                <a:sym typeface="Poppins Bold"/>
              </a:rPr>
              <a:t>AI Layer (Intelligent Automation): </a:t>
            </a:r>
            <a:r>
              <a:rPr lang="en-US" sz="2400" u="none" strike="noStrike">
                <a:solidFill>
                  <a:srgbClr val="33123B"/>
                </a:solidFill>
                <a:latin typeface="Poppins"/>
                <a:ea typeface="Poppins"/>
                <a:cs typeface="Poppins"/>
                <a:sym typeface="Poppins"/>
              </a:rPr>
              <a:t>Azure OpenAI and Cognitive Services for chat support, job matching, and insights.</a:t>
            </a:r>
          </a:p>
          <a:p>
            <a:pPr algn="l">
              <a:lnSpc>
                <a:spcPts val="2664"/>
              </a:lnSpc>
            </a:pPr>
            <a:endParaRPr lang="en-US" sz="2400" u="none" strike="noStrike">
              <a:solidFill>
                <a:srgbClr val="33123B"/>
              </a:solidFill>
              <a:latin typeface="Poppins"/>
              <a:ea typeface="Poppins"/>
              <a:cs typeface="Poppins"/>
              <a:sym typeface="Poppins"/>
            </a:endParaRPr>
          </a:p>
          <a:p>
            <a:pPr marL="518160" lvl="1" indent="-259080" algn="l">
              <a:lnSpc>
                <a:spcPts val="2664"/>
              </a:lnSpc>
              <a:buFont typeface="Arial"/>
              <a:buChar char="•"/>
            </a:pPr>
            <a:r>
              <a:rPr lang="en-US" sz="2400" b="1" u="none" strike="noStrike">
                <a:solidFill>
                  <a:srgbClr val="33123B"/>
                </a:solidFill>
                <a:latin typeface="Poppins Bold"/>
                <a:ea typeface="Poppins Bold"/>
                <a:cs typeface="Poppins Bold"/>
                <a:sym typeface="Poppins Bold"/>
              </a:rPr>
              <a:t>Database (Data Storage &amp; Management):</a:t>
            </a:r>
            <a:r>
              <a:rPr lang="en-US" sz="2400" u="none" strike="noStrike">
                <a:solidFill>
                  <a:srgbClr val="33123B"/>
                </a:solidFill>
                <a:latin typeface="Poppins"/>
                <a:ea typeface="Poppins"/>
                <a:cs typeface="Poppins"/>
                <a:sym typeface="Poppins"/>
              </a:rPr>
              <a:t> Azure SQL for secure storage of user profiles, job data, and session history.</a:t>
            </a:r>
          </a:p>
          <a:p>
            <a:pPr algn="l">
              <a:lnSpc>
                <a:spcPts val="2664"/>
              </a:lnSpc>
            </a:pPr>
            <a:endParaRPr lang="en-US" sz="2400" u="none" strike="noStrike">
              <a:solidFill>
                <a:srgbClr val="33123B"/>
              </a:solidFill>
              <a:latin typeface="Poppins"/>
              <a:ea typeface="Poppins"/>
              <a:cs typeface="Poppins"/>
              <a:sym typeface="Poppins"/>
            </a:endParaRPr>
          </a:p>
          <a:p>
            <a:pPr marL="518160" lvl="1" indent="-259080" algn="l">
              <a:lnSpc>
                <a:spcPts val="2664"/>
              </a:lnSpc>
              <a:buFont typeface="Arial"/>
              <a:buChar char="•"/>
            </a:pPr>
            <a:r>
              <a:rPr lang="en-US" sz="2400" b="1" u="none" strike="noStrike">
                <a:solidFill>
                  <a:srgbClr val="33123B"/>
                </a:solidFill>
                <a:latin typeface="Poppins Bold"/>
                <a:ea typeface="Poppins Bold"/>
                <a:cs typeface="Poppins Bold"/>
                <a:sym typeface="Poppins Bold"/>
              </a:rPr>
              <a:t>Cloud &amp; Hosting:</a:t>
            </a:r>
            <a:r>
              <a:rPr lang="en-US" sz="2400" u="none" strike="noStrike">
                <a:solidFill>
                  <a:srgbClr val="33123B"/>
                </a:solidFill>
                <a:latin typeface="Poppins"/>
                <a:ea typeface="Poppins"/>
                <a:cs typeface="Poppins"/>
                <a:sym typeface="Poppins"/>
              </a:rPr>
              <a:t> Azure Functions for serverless execution, Azure Storage for file management, and API Management for secure communication.</a:t>
            </a:r>
          </a:p>
          <a:p>
            <a:pPr algn="l">
              <a:lnSpc>
                <a:spcPts val="2664"/>
              </a:lnSpc>
            </a:pPr>
            <a:endParaRPr lang="en-US" sz="2400" u="none" strike="noStrike">
              <a:solidFill>
                <a:srgbClr val="33123B"/>
              </a:solidFill>
              <a:latin typeface="Poppins"/>
              <a:ea typeface="Poppins"/>
              <a:cs typeface="Poppins"/>
              <a:sym typeface="Poppins"/>
            </a:endParaRPr>
          </a:p>
          <a:p>
            <a:pPr algn="l">
              <a:lnSpc>
                <a:spcPts val="2664"/>
              </a:lnSpc>
            </a:pPr>
            <a:r>
              <a:rPr lang="en-US" sz="2400" u="none" strike="noStrike">
                <a:solidFill>
                  <a:srgbClr val="33123B"/>
                </a:solidFill>
                <a:latin typeface="Poppins"/>
                <a:ea typeface="Poppins"/>
                <a:cs typeface="Poppins"/>
                <a:sym typeface="Poppins"/>
              </a:rPr>
              <a:t>This architecture ensures high availability, scalability, and efficiency, leveraging Microsoft’s Azure ecosystem to optimize job coaching and supported employment</a:t>
            </a:r>
          </a:p>
        </p:txBody>
      </p:sp>
      <p:sp>
        <p:nvSpPr>
          <p:cNvPr id="13" name="TextBox 13"/>
          <p:cNvSpPr txBox="1"/>
          <p:nvPr/>
        </p:nvSpPr>
        <p:spPr>
          <a:xfrm>
            <a:off x="8179402" y="361005"/>
            <a:ext cx="9610831" cy="2261141"/>
          </a:xfrm>
          <a:prstGeom prst="rect">
            <a:avLst/>
          </a:prstGeom>
        </p:spPr>
        <p:txBody>
          <a:bodyPr lIns="0" tIns="0" rIns="0" bIns="0" rtlCol="0" anchor="t">
            <a:spAutoFit/>
          </a:bodyPr>
          <a:lstStyle/>
          <a:p>
            <a:pPr algn="r">
              <a:lnSpc>
                <a:spcPts val="8800"/>
              </a:lnSpc>
            </a:pPr>
            <a:r>
              <a:rPr lang="en-US" sz="8000" b="1">
                <a:solidFill>
                  <a:srgbClr val="8D0A75"/>
                </a:solidFill>
                <a:latin typeface="Heebo Black"/>
                <a:ea typeface="Heebo Black"/>
                <a:cs typeface="Heebo Black"/>
                <a:sym typeface="Heebo Black"/>
              </a:rPr>
              <a:t>System Architecture &amp; Tech Stack</a:t>
            </a:r>
          </a:p>
        </p:txBody>
      </p:sp>
      <p:sp>
        <p:nvSpPr>
          <p:cNvPr id="14" name="TextBox 14"/>
          <p:cNvSpPr txBox="1"/>
          <p:nvPr/>
        </p:nvSpPr>
        <p:spPr>
          <a:xfrm>
            <a:off x="7716920" y="2454854"/>
            <a:ext cx="10073312" cy="458409"/>
          </a:xfrm>
          <a:prstGeom prst="rect">
            <a:avLst/>
          </a:prstGeom>
        </p:spPr>
        <p:txBody>
          <a:bodyPr lIns="0" tIns="0" rIns="0" bIns="0" rtlCol="0" anchor="t">
            <a:spAutoFit/>
          </a:bodyPr>
          <a:lstStyle/>
          <a:p>
            <a:pPr marL="0" lvl="0" indent="0" algn="l">
              <a:lnSpc>
                <a:spcPts val="3455"/>
              </a:lnSpc>
              <a:spcBef>
                <a:spcPct val="0"/>
              </a:spcBef>
            </a:pPr>
            <a:r>
              <a:rPr lang="en-US" sz="2699" b="1" u="none" strike="noStrike" spc="415">
                <a:solidFill>
                  <a:srgbClr val="33123B"/>
                </a:solidFill>
                <a:latin typeface="Poppins Bold"/>
                <a:ea typeface="Poppins Bold"/>
                <a:cs typeface="Poppins Bold"/>
                <a:sym typeface="Poppins Bold"/>
              </a:rPr>
              <a:t>KEY COMPONENTS: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123B"/>
        </a:solidFill>
        <a:effectLst/>
      </p:bgPr>
    </p:bg>
    <p:spTree>
      <p:nvGrpSpPr>
        <p:cNvPr id="1" name=""/>
        <p:cNvGrpSpPr/>
        <p:nvPr/>
      </p:nvGrpSpPr>
      <p:grpSpPr>
        <a:xfrm>
          <a:off x="0" y="0"/>
          <a:ext cx="0" cy="0"/>
          <a:chOff x="0" y="0"/>
          <a:chExt cx="0" cy="0"/>
        </a:xfrm>
      </p:grpSpPr>
      <p:sp>
        <p:nvSpPr>
          <p:cNvPr id="2" name="Freeform 2"/>
          <p:cNvSpPr/>
          <p:nvPr/>
        </p:nvSpPr>
        <p:spPr>
          <a:xfrm>
            <a:off x="-766888" y="10287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9626710" y="-1324962"/>
            <a:ext cx="5459645" cy="6320863"/>
          </a:xfrm>
          <a:custGeom>
            <a:avLst/>
            <a:gdLst/>
            <a:ahLst/>
            <a:cxnLst/>
            <a:rect l="l" t="t" r="r" b="b"/>
            <a:pathLst>
              <a:path w="5459645" h="6320863">
                <a:moveTo>
                  <a:pt x="0" y="0"/>
                </a:moveTo>
                <a:lnTo>
                  <a:pt x="5459646" y="0"/>
                </a:lnTo>
                <a:lnTo>
                  <a:pt x="5459646" y="6320863"/>
                </a:lnTo>
                <a:lnTo>
                  <a:pt x="0" y="6320863"/>
                </a:lnTo>
                <a:lnTo>
                  <a:pt x="0" y="0"/>
                </a:lnTo>
                <a:close/>
              </a:path>
            </a:pathLst>
          </a:custGeom>
          <a:blipFill>
            <a:blip r:embed="rId4"/>
            <a:stretch>
              <a:fillRect/>
            </a:stretch>
          </a:blipFill>
        </p:spPr>
      </p:sp>
      <p:sp>
        <p:nvSpPr>
          <p:cNvPr id="4" name="Freeform 4"/>
          <p:cNvSpPr/>
          <p:nvPr/>
        </p:nvSpPr>
        <p:spPr>
          <a:xfrm>
            <a:off x="14287353" y="5378314"/>
            <a:ext cx="5459645" cy="6320863"/>
          </a:xfrm>
          <a:custGeom>
            <a:avLst/>
            <a:gdLst/>
            <a:ahLst/>
            <a:cxnLst/>
            <a:rect l="l" t="t" r="r" b="b"/>
            <a:pathLst>
              <a:path w="5459645" h="6320863">
                <a:moveTo>
                  <a:pt x="0" y="0"/>
                </a:moveTo>
                <a:lnTo>
                  <a:pt x="5459645" y="0"/>
                </a:lnTo>
                <a:lnTo>
                  <a:pt x="5459645" y="6320863"/>
                </a:lnTo>
                <a:lnTo>
                  <a:pt x="0" y="6320863"/>
                </a:lnTo>
                <a:lnTo>
                  <a:pt x="0" y="0"/>
                </a:lnTo>
                <a:close/>
              </a:path>
            </a:pathLst>
          </a:custGeom>
          <a:blipFill>
            <a:blip r:embed="rId4"/>
            <a:stretch>
              <a:fillRect/>
            </a:stretch>
          </a:blipFill>
        </p:spPr>
      </p:sp>
      <p:sp>
        <p:nvSpPr>
          <p:cNvPr id="5" name="Freeform 5"/>
          <p:cNvSpPr/>
          <p:nvPr/>
        </p:nvSpPr>
        <p:spPr>
          <a:xfrm>
            <a:off x="16124834" y="9258300"/>
            <a:ext cx="2459432" cy="2287272"/>
          </a:xfrm>
          <a:custGeom>
            <a:avLst/>
            <a:gdLst/>
            <a:ahLst/>
            <a:cxnLst/>
            <a:rect l="l" t="t" r="r" b="b"/>
            <a:pathLst>
              <a:path w="2459432" h="228727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0" y="4222244"/>
            <a:ext cx="10083226" cy="5783616"/>
            <a:chOff x="0" y="0"/>
            <a:chExt cx="7981950" cy="4578350"/>
          </a:xfrm>
        </p:grpSpPr>
        <p:sp>
          <p:nvSpPr>
            <p:cNvPr id="7" name="Freeform 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8" name="Freeform 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9" name="Freeform 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10" name="Freeform 1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11" name="Freeform 1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l="-13056" r="-13056"/>
              </a:stretch>
            </a:blipFill>
          </p:spPr>
        </p:sp>
      </p:grpSp>
      <p:grpSp>
        <p:nvGrpSpPr>
          <p:cNvPr id="12" name="Group 12"/>
          <p:cNvGrpSpPr>
            <a:grpSpLocks noChangeAspect="1"/>
          </p:cNvGrpSpPr>
          <p:nvPr/>
        </p:nvGrpSpPr>
        <p:grpSpPr>
          <a:xfrm>
            <a:off x="8517755" y="428957"/>
            <a:ext cx="10066511" cy="5774029"/>
            <a:chOff x="0" y="0"/>
            <a:chExt cx="7981950" cy="4578350"/>
          </a:xfrm>
        </p:grpSpPr>
        <p:sp>
          <p:nvSpPr>
            <p:cNvPr id="13" name="Freeform 13"/>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4" name="Freeform 14"/>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15" name="Freeform 15"/>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16" name="Freeform 16"/>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17" name="Freeform 17"/>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6"/>
              <a:stretch>
                <a:fillRect l="-12118" r="-12118"/>
              </a:stretch>
            </a:blipFill>
          </p:spPr>
        </p:sp>
      </p:grpSp>
      <p:sp>
        <p:nvSpPr>
          <p:cNvPr id="18" name="TextBox 18"/>
          <p:cNvSpPr txBox="1"/>
          <p:nvPr/>
        </p:nvSpPr>
        <p:spPr>
          <a:xfrm>
            <a:off x="2515029" y="1104900"/>
            <a:ext cx="6628971" cy="1291947"/>
          </a:xfrm>
          <a:prstGeom prst="rect">
            <a:avLst/>
          </a:prstGeom>
        </p:spPr>
        <p:txBody>
          <a:bodyPr lIns="0" tIns="0" rIns="0" bIns="0" rtlCol="0" anchor="t">
            <a:spAutoFit/>
          </a:bodyPr>
          <a:lstStyle/>
          <a:p>
            <a:pPr algn="l">
              <a:lnSpc>
                <a:spcPts val="9900"/>
              </a:lnSpc>
            </a:pPr>
            <a:r>
              <a:rPr lang="en-US" sz="9000" b="1">
                <a:solidFill>
                  <a:srgbClr val="FFFFFF"/>
                </a:solidFill>
                <a:latin typeface="Heebo Black"/>
                <a:ea typeface="Heebo Black"/>
                <a:cs typeface="Heebo Black"/>
                <a:sym typeface="Heebo Black"/>
              </a:rPr>
              <a:t>Demo</a:t>
            </a:r>
          </a:p>
        </p:txBody>
      </p:sp>
      <p:sp>
        <p:nvSpPr>
          <p:cNvPr id="19" name="TextBox 19"/>
          <p:cNvSpPr txBox="1"/>
          <p:nvPr/>
        </p:nvSpPr>
        <p:spPr>
          <a:xfrm>
            <a:off x="10540719" y="8899558"/>
            <a:ext cx="2082767"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Authentification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650621" y="764048"/>
            <a:ext cx="608679" cy="608679"/>
            <a:chOff x="0" y="0"/>
            <a:chExt cx="285198" cy="285198"/>
          </a:xfrm>
        </p:grpSpPr>
        <p:sp>
          <p:nvSpPr>
            <p:cNvPr id="3" name="Freeform 3"/>
            <p:cNvSpPr/>
            <p:nvPr/>
          </p:nvSpPr>
          <p:spPr>
            <a:xfrm>
              <a:off x="0" y="0"/>
              <a:ext cx="285198" cy="285198"/>
            </a:xfrm>
            <a:custGeom>
              <a:avLst/>
              <a:gdLst/>
              <a:ahLst/>
              <a:cxnLst/>
              <a:rect l="l" t="t" r="r" b="b"/>
              <a:pathLst>
                <a:path w="285198" h="285198">
                  <a:moveTo>
                    <a:pt x="142599" y="0"/>
                  </a:moveTo>
                  <a:lnTo>
                    <a:pt x="142599" y="0"/>
                  </a:lnTo>
                  <a:cubicBezTo>
                    <a:pt x="180419" y="0"/>
                    <a:pt x="216689" y="15024"/>
                    <a:pt x="243432" y="41766"/>
                  </a:cubicBezTo>
                  <a:cubicBezTo>
                    <a:pt x="270174" y="68509"/>
                    <a:pt x="285198" y="104779"/>
                    <a:pt x="285198" y="142599"/>
                  </a:cubicBezTo>
                  <a:lnTo>
                    <a:pt x="285198" y="142599"/>
                  </a:lnTo>
                  <a:cubicBezTo>
                    <a:pt x="285198" y="221354"/>
                    <a:pt x="221354" y="285198"/>
                    <a:pt x="142599" y="285198"/>
                  </a:cubicBezTo>
                  <a:lnTo>
                    <a:pt x="142599" y="285198"/>
                  </a:lnTo>
                  <a:cubicBezTo>
                    <a:pt x="63844" y="285198"/>
                    <a:pt x="0" y="221354"/>
                    <a:pt x="0" y="142599"/>
                  </a:cubicBezTo>
                  <a:lnTo>
                    <a:pt x="0" y="142599"/>
                  </a:lnTo>
                  <a:cubicBezTo>
                    <a:pt x="0" y="63844"/>
                    <a:pt x="63844" y="0"/>
                    <a:pt x="142599" y="0"/>
                  </a:cubicBezTo>
                  <a:close/>
                </a:path>
              </a:pathLst>
            </a:custGeom>
            <a:gradFill rotWithShape="1">
              <a:gsLst>
                <a:gs pos="0">
                  <a:srgbClr val="240E3D">
                    <a:alpha val="100000"/>
                  </a:srgbClr>
                </a:gs>
                <a:gs pos="100000">
                  <a:srgbClr val="690088">
                    <a:alpha val="100000"/>
                  </a:srgbClr>
                </a:gs>
              </a:gsLst>
              <a:lin ang="0"/>
            </a:gradFill>
            <a:ln cap="sq">
              <a:noFill/>
              <a:prstDash val="solid"/>
              <a:miter/>
            </a:ln>
          </p:spPr>
        </p:sp>
        <p:sp>
          <p:nvSpPr>
            <p:cNvPr id="4" name="TextBox 4"/>
            <p:cNvSpPr txBox="1"/>
            <p:nvPr/>
          </p:nvSpPr>
          <p:spPr>
            <a:xfrm>
              <a:off x="0" y="-57150"/>
              <a:ext cx="285198" cy="342348"/>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3037278" y="2134201"/>
            <a:ext cx="881574" cy="8815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240E3D">
                      <a:alpha val="100000"/>
                    </a:srgbClr>
                  </a:gs>
                  <a:gs pos="100000">
                    <a:srgbClr val="690088">
                      <a:alpha val="100000"/>
                    </a:srgbClr>
                  </a:gs>
                </a:gsLst>
                <a:lin ang="0"/>
              </a:grad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3165152" y="2262075"/>
            <a:ext cx="625825" cy="6258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40E3D">
                    <a:alpha val="100000"/>
                  </a:srgbClr>
                </a:gs>
                <a:gs pos="100000">
                  <a:srgbClr val="690088">
                    <a:alpha val="100000"/>
                  </a:srgbClr>
                </a:gs>
              </a:gsLst>
              <a:lin ang="0"/>
            </a:gra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1" name="Group 11"/>
          <p:cNvGrpSpPr>
            <a:grpSpLocks noChangeAspect="1"/>
          </p:cNvGrpSpPr>
          <p:nvPr/>
        </p:nvGrpSpPr>
        <p:grpSpPr>
          <a:xfrm>
            <a:off x="158377" y="275199"/>
            <a:ext cx="8334278" cy="4599578"/>
            <a:chOff x="0" y="0"/>
            <a:chExt cx="13462000" cy="7429500"/>
          </a:xfrm>
        </p:grpSpPr>
        <p:sp>
          <p:nvSpPr>
            <p:cNvPr id="12" name="Freeform 12"/>
            <p:cNvSpPr/>
            <p:nvPr/>
          </p:nvSpPr>
          <p:spPr>
            <a:xfrm>
              <a:off x="1319530" y="1485900"/>
              <a:ext cx="10831830" cy="4538980"/>
            </a:xfrm>
            <a:custGeom>
              <a:avLst/>
              <a:gdLst/>
              <a:ahLst/>
              <a:cxnLst/>
              <a:rect l="l" t="t" r="r" b="b"/>
              <a:pathLst>
                <a:path w="10831830" h="4538980">
                  <a:moveTo>
                    <a:pt x="0" y="0"/>
                  </a:moveTo>
                  <a:lnTo>
                    <a:pt x="10831830" y="0"/>
                  </a:lnTo>
                  <a:lnTo>
                    <a:pt x="10831830" y="4538980"/>
                  </a:lnTo>
                  <a:lnTo>
                    <a:pt x="0" y="4538980"/>
                  </a:lnTo>
                  <a:close/>
                </a:path>
              </a:pathLst>
            </a:custGeom>
            <a:blipFill>
              <a:blip r:embed="rId2"/>
              <a:stretch>
                <a:fillRect t="-10256" b="-10256"/>
              </a:stretch>
            </a:blipFill>
          </p:spPr>
        </p:sp>
        <p:sp>
          <p:nvSpPr>
            <p:cNvPr id="13" name="Freeform 13"/>
            <p:cNvSpPr/>
            <p:nvPr/>
          </p:nvSpPr>
          <p:spPr>
            <a:xfrm>
              <a:off x="0" y="0"/>
              <a:ext cx="13462000" cy="7429500"/>
            </a:xfrm>
            <a:custGeom>
              <a:avLst/>
              <a:gdLst/>
              <a:ahLst/>
              <a:cxnLst/>
              <a:rect l="l" t="t" r="r" b="b"/>
              <a:pathLst>
                <a:path w="13462000" h="7429500">
                  <a:moveTo>
                    <a:pt x="0" y="0"/>
                  </a:moveTo>
                  <a:lnTo>
                    <a:pt x="13462000" y="0"/>
                  </a:lnTo>
                  <a:lnTo>
                    <a:pt x="13462000" y="7429500"/>
                  </a:lnTo>
                  <a:lnTo>
                    <a:pt x="0" y="7429500"/>
                  </a:lnTo>
                  <a:close/>
                </a:path>
              </a:pathLst>
            </a:custGeom>
          </p:spPr>
        </p:sp>
      </p:grpSp>
      <p:grpSp>
        <p:nvGrpSpPr>
          <p:cNvPr id="14" name="Group 14"/>
          <p:cNvGrpSpPr>
            <a:grpSpLocks noChangeAspect="1"/>
          </p:cNvGrpSpPr>
          <p:nvPr/>
        </p:nvGrpSpPr>
        <p:grpSpPr>
          <a:xfrm>
            <a:off x="9363931" y="543922"/>
            <a:ext cx="8334278" cy="4599578"/>
            <a:chOff x="0" y="0"/>
            <a:chExt cx="13462000" cy="7429500"/>
          </a:xfrm>
        </p:grpSpPr>
        <p:sp>
          <p:nvSpPr>
            <p:cNvPr id="15" name="Freeform 15"/>
            <p:cNvSpPr/>
            <p:nvPr/>
          </p:nvSpPr>
          <p:spPr>
            <a:xfrm>
              <a:off x="1319530" y="1485900"/>
              <a:ext cx="10831830" cy="4538980"/>
            </a:xfrm>
            <a:custGeom>
              <a:avLst/>
              <a:gdLst/>
              <a:ahLst/>
              <a:cxnLst/>
              <a:rect l="l" t="t" r="r" b="b"/>
              <a:pathLst>
                <a:path w="10831830" h="4538980">
                  <a:moveTo>
                    <a:pt x="0" y="0"/>
                  </a:moveTo>
                  <a:lnTo>
                    <a:pt x="10831830" y="0"/>
                  </a:lnTo>
                  <a:lnTo>
                    <a:pt x="10831830" y="4538980"/>
                  </a:lnTo>
                  <a:lnTo>
                    <a:pt x="0" y="4538980"/>
                  </a:lnTo>
                  <a:close/>
                </a:path>
              </a:pathLst>
            </a:custGeom>
            <a:blipFill>
              <a:blip r:embed="rId3"/>
              <a:stretch>
                <a:fillRect t="-11748" b="-11748"/>
              </a:stretch>
            </a:blipFill>
          </p:spPr>
        </p:sp>
        <p:sp>
          <p:nvSpPr>
            <p:cNvPr id="16" name="Freeform 16"/>
            <p:cNvSpPr/>
            <p:nvPr/>
          </p:nvSpPr>
          <p:spPr>
            <a:xfrm>
              <a:off x="0" y="0"/>
              <a:ext cx="13462000" cy="7429500"/>
            </a:xfrm>
            <a:custGeom>
              <a:avLst/>
              <a:gdLst/>
              <a:ahLst/>
              <a:cxnLst/>
              <a:rect l="l" t="t" r="r" b="b"/>
              <a:pathLst>
                <a:path w="13462000" h="7429500">
                  <a:moveTo>
                    <a:pt x="0" y="0"/>
                  </a:moveTo>
                  <a:lnTo>
                    <a:pt x="13462000" y="0"/>
                  </a:lnTo>
                  <a:lnTo>
                    <a:pt x="13462000" y="7429500"/>
                  </a:lnTo>
                  <a:lnTo>
                    <a:pt x="0" y="7429500"/>
                  </a:lnTo>
                  <a:close/>
                </a:path>
              </a:pathLst>
            </a:custGeom>
          </p:spPr>
        </p:sp>
      </p:grpSp>
      <p:grpSp>
        <p:nvGrpSpPr>
          <p:cNvPr id="17" name="Group 17"/>
          <p:cNvGrpSpPr>
            <a:grpSpLocks noChangeAspect="1"/>
          </p:cNvGrpSpPr>
          <p:nvPr/>
        </p:nvGrpSpPr>
        <p:grpSpPr>
          <a:xfrm>
            <a:off x="6355102" y="5355846"/>
            <a:ext cx="8334278" cy="4599578"/>
            <a:chOff x="0" y="0"/>
            <a:chExt cx="13462000" cy="7429500"/>
          </a:xfrm>
        </p:grpSpPr>
        <p:sp>
          <p:nvSpPr>
            <p:cNvPr id="18" name="Freeform 18"/>
            <p:cNvSpPr/>
            <p:nvPr/>
          </p:nvSpPr>
          <p:spPr>
            <a:xfrm>
              <a:off x="1319530" y="1485900"/>
              <a:ext cx="10831830" cy="4538980"/>
            </a:xfrm>
            <a:custGeom>
              <a:avLst/>
              <a:gdLst/>
              <a:ahLst/>
              <a:cxnLst/>
              <a:rect l="l" t="t" r="r" b="b"/>
              <a:pathLst>
                <a:path w="10831830" h="4538980">
                  <a:moveTo>
                    <a:pt x="0" y="0"/>
                  </a:moveTo>
                  <a:lnTo>
                    <a:pt x="10831830" y="0"/>
                  </a:lnTo>
                  <a:lnTo>
                    <a:pt x="10831830" y="4538980"/>
                  </a:lnTo>
                  <a:lnTo>
                    <a:pt x="0" y="4538980"/>
                  </a:lnTo>
                  <a:close/>
                </a:path>
              </a:pathLst>
            </a:custGeom>
            <a:blipFill>
              <a:blip r:embed="rId4"/>
              <a:stretch>
                <a:fillRect t="-10107" b="-10107"/>
              </a:stretch>
            </a:blipFill>
          </p:spPr>
        </p:sp>
        <p:sp>
          <p:nvSpPr>
            <p:cNvPr id="19" name="Freeform 19"/>
            <p:cNvSpPr/>
            <p:nvPr/>
          </p:nvSpPr>
          <p:spPr>
            <a:xfrm>
              <a:off x="0" y="0"/>
              <a:ext cx="13462000" cy="7429500"/>
            </a:xfrm>
            <a:custGeom>
              <a:avLst/>
              <a:gdLst/>
              <a:ahLst/>
              <a:cxnLst/>
              <a:rect l="l" t="t" r="r" b="b"/>
              <a:pathLst>
                <a:path w="13462000" h="7429500">
                  <a:moveTo>
                    <a:pt x="0" y="0"/>
                  </a:moveTo>
                  <a:lnTo>
                    <a:pt x="13462000" y="0"/>
                  </a:lnTo>
                  <a:lnTo>
                    <a:pt x="13462000" y="7429500"/>
                  </a:lnTo>
                  <a:lnTo>
                    <a:pt x="0" y="7429500"/>
                  </a:lnTo>
                  <a:close/>
                </a:path>
              </a:pathLst>
            </a:custGeom>
          </p:spPr>
        </p:sp>
      </p:grpSp>
      <p:sp>
        <p:nvSpPr>
          <p:cNvPr id="20" name="TextBox 20"/>
          <p:cNvSpPr txBox="1"/>
          <p:nvPr/>
        </p:nvSpPr>
        <p:spPr>
          <a:xfrm>
            <a:off x="484007" y="8342972"/>
            <a:ext cx="5988115" cy="711134"/>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Welcome page with Dyslexic font type to improve readability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1851</Words>
  <Application>Microsoft Office PowerPoint</Application>
  <PresentationFormat>Custom</PresentationFormat>
  <Paragraphs>215</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Poppins</vt:lpstr>
      <vt:lpstr>Calibri</vt:lpstr>
      <vt:lpstr>Poppins Bold</vt:lpstr>
      <vt:lpstr>Assistant Regular</vt:lpstr>
      <vt:lpstr>Heebo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SupportEdge</dc:title>
  <cp:lastModifiedBy>adesola sanni</cp:lastModifiedBy>
  <cp:revision>3</cp:revision>
  <dcterms:created xsi:type="dcterms:W3CDTF">2006-08-16T00:00:00Z</dcterms:created>
  <dcterms:modified xsi:type="dcterms:W3CDTF">2025-03-21T22:28:15Z</dcterms:modified>
  <dc:identifier>DAGiQCKa3h8</dc:identifier>
</cp:coreProperties>
</file>